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emf" ContentType="image/x-emf"/>
  <Default Extension="jpg" ContentType="image/jpeg"/>
  <Default Extension="mp4" ContentType="video/unknown"/>
  <Default Extension="rels" ContentType="application/vnd.openxmlformats-package.relationships+xml"/>
  <Default Extension="gif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6" r:id="rId2"/>
    <p:sldId id="545" r:id="rId3"/>
    <p:sldId id="553" r:id="rId4"/>
    <p:sldId id="554" r:id="rId5"/>
    <p:sldId id="565" r:id="rId6"/>
    <p:sldId id="566" r:id="rId7"/>
    <p:sldId id="567" r:id="rId8"/>
    <p:sldId id="568" r:id="rId9"/>
    <p:sldId id="592" r:id="rId10"/>
    <p:sldId id="593" r:id="rId11"/>
    <p:sldId id="589" r:id="rId12"/>
    <p:sldId id="570" r:id="rId13"/>
    <p:sldId id="555" r:id="rId14"/>
    <p:sldId id="556" r:id="rId15"/>
    <p:sldId id="569" r:id="rId16"/>
    <p:sldId id="557" r:id="rId17"/>
    <p:sldId id="583" r:id="rId18"/>
    <p:sldId id="571" r:id="rId19"/>
    <p:sldId id="572" r:id="rId20"/>
    <p:sldId id="562" r:id="rId21"/>
    <p:sldId id="563" r:id="rId22"/>
    <p:sldId id="564" r:id="rId23"/>
    <p:sldId id="558" r:id="rId24"/>
    <p:sldId id="590" r:id="rId25"/>
    <p:sldId id="560" r:id="rId26"/>
    <p:sldId id="603" r:id="rId27"/>
    <p:sldId id="579" r:id="rId28"/>
    <p:sldId id="597" r:id="rId29"/>
    <p:sldId id="581" r:id="rId30"/>
    <p:sldId id="585" r:id="rId31"/>
    <p:sldId id="582" r:id="rId32"/>
    <p:sldId id="580" r:id="rId33"/>
    <p:sldId id="591" r:id="rId34"/>
    <p:sldId id="587" r:id="rId35"/>
    <p:sldId id="561" r:id="rId36"/>
    <p:sldId id="575" r:id="rId37"/>
    <p:sldId id="588" r:id="rId38"/>
    <p:sldId id="574" r:id="rId39"/>
    <p:sldId id="576" r:id="rId40"/>
    <p:sldId id="586" r:id="rId41"/>
    <p:sldId id="596" r:id="rId42"/>
    <p:sldId id="594" r:id="rId43"/>
    <p:sldId id="602" r:id="rId44"/>
    <p:sldId id="595" r:id="rId45"/>
    <p:sldId id="598" r:id="rId46"/>
    <p:sldId id="599" r:id="rId47"/>
    <p:sldId id="600" r:id="rId48"/>
    <p:sldId id="601" r:id="rId49"/>
    <p:sldId id="550" r:id="rId50"/>
  </p:sldIdLst>
  <p:sldSz cx="9144000" cy="6858000" type="screen4x3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5pPr>
    <a:lvl6pPr marL="2286000" algn="l" defTabSz="457200" rtl="0" eaLnBrk="1" latinLnBrk="0" hangingPunct="1"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6pPr>
    <a:lvl7pPr marL="2743200" algn="l" defTabSz="457200" rtl="0" eaLnBrk="1" latinLnBrk="0" hangingPunct="1"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7pPr>
    <a:lvl8pPr marL="3200400" algn="l" defTabSz="457200" rtl="0" eaLnBrk="1" latinLnBrk="0" hangingPunct="1"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8pPr>
    <a:lvl9pPr marL="3657600" algn="l" defTabSz="457200" rtl="0" eaLnBrk="1" latinLnBrk="0" hangingPunct="1">
      <a:defRPr sz="1600" kern="1200">
        <a:solidFill>
          <a:srgbClr val="6E6E6F"/>
        </a:solidFill>
        <a:latin typeface="Verdana" charset="0"/>
        <a:ea typeface="ＭＳ Ｐゴシック" charset="0"/>
        <a:cs typeface="Times New Roman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FF00"/>
    <a:srgbClr val="CCFF66"/>
    <a:srgbClr val="66FFCC"/>
    <a:srgbClr val="FFFF66"/>
    <a:srgbClr val="FF0000"/>
    <a:srgbClr val="00FF00"/>
    <a:srgbClr val="FFCC66"/>
    <a:srgbClr val="040404"/>
    <a:srgbClr val="6E6E6F"/>
    <a:srgbClr val="DC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10" autoAdjust="0"/>
    <p:restoredTop sz="90560" autoAdjust="0"/>
  </p:normalViewPr>
  <p:slideViewPr>
    <p:cSldViewPr>
      <p:cViewPr varScale="1">
        <p:scale>
          <a:sx n="65" d="100"/>
          <a:sy n="65" d="100"/>
        </p:scale>
        <p:origin x="-136" y="-120"/>
      </p:cViewPr>
      <p:guideLst>
        <p:guide orient="horz" pos="4032"/>
        <p:guide pos="528"/>
        <p:guide pos="5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1368" y="1416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31AD6F-D77C-BD4B-BA5D-C9D7B1D32304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B6F7F32-93BE-C347-8E26-81DFF12A72F1}">
      <dgm:prSet phldrT="[Text]"/>
      <dgm:spPr/>
      <dgm:t>
        <a:bodyPr/>
        <a:lstStyle/>
        <a:p>
          <a:r>
            <a:rPr lang="en-GB" dirty="0" smtClean="0"/>
            <a:t>Increase dissipation</a:t>
          </a:r>
          <a:endParaRPr lang="en-GB" dirty="0"/>
        </a:p>
      </dgm:t>
    </dgm:pt>
    <dgm:pt modelId="{E36E3A41-7FD3-C548-A35E-EC87FB4C999A}" type="parTrans" cxnId="{ED0A8043-129B-C64D-9581-0D5143BA9765}">
      <dgm:prSet/>
      <dgm:spPr/>
      <dgm:t>
        <a:bodyPr/>
        <a:lstStyle/>
        <a:p>
          <a:endParaRPr lang="en-GB"/>
        </a:p>
      </dgm:t>
    </dgm:pt>
    <dgm:pt modelId="{56E00631-58AB-C849-8692-540D7DC7C78B}" type="sibTrans" cxnId="{ED0A8043-129B-C64D-9581-0D5143BA9765}">
      <dgm:prSet/>
      <dgm:spPr>
        <a:solidFill>
          <a:srgbClr val="00FF00"/>
        </a:solidFill>
      </dgm:spPr>
      <dgm:t>
        <a:bodyPr/>
        <a:lstStyle/>
        <a:p>
          <a:endParaRPr lang="en-GB"/>
        </a:p>
      </dgm:t>
    </dgm:pt>
    <dgm:pt modelId="{96F15467-5905-A74A-B90E-BFE87CB35583}">
      <dgm:prSet phldrT="[Text]"/>
      <dgm:spPr/>
      <dgm:t>
        <a:bodyPr/>
        <a:lstStyle/>
        <a:p>
          <a:r>
            <a:rPr lang="en-GB" dirty="0" smtClean="0"/>
            <a:t>Increase</a:t>
          </a:r>
        </a:p>
        <a:p>
          <a:r>
            <a:rPr lang="en-GB" dirty="0" smtClean="0"/>
            <a:t>resolution</a:t>
          </a:r>
          <a:endParaRPr lang="en-GB" dirty="0"/>
        </a:p>
      </dgm:t>
    </dgm:pt>
    <dgm:pt modelId="{8A360688-9FA4-7545-AB2A-64B0EA53543C}" type="parTrans" cxnId="{A39099EB-16AC-A04C-9939-4B59B244DE91}">
      <dgm:prSet/>
      <dgm:spPr/>
      <dgm:t>
        <a:bodyPr/>
        <a:lstStyle/>
        <a:p>
          <a:endParaRPr lang="en-GB"/>
        </a:p>
      </dgm:t>
    </dgm:pt>
    <dgm:pt modelId="{F1572126-38A6-AB41-9954-2467BFF4F5E9}" type="sibTrans" cxnId="{A39099EB-16AC-A04C-9939-4B59B244DE91}">
      <dgm:prSet/>
      <dgm:spPr>
        <a:gradFill flip="none" rotWithShape="1">
          <a:gsLst>
            <a:gs pos="0">
              <a:srgbClr val="00FF00"/>
            </a:gs>
            <a:gs pos="100000">
              <a:srgbClr val="FF000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endParaRPr lang="en-GB"/>
        </a:p>
      </dgm:t>
    </dgm:pt>
    <dgm:pt modelId="{5B533428-391D-A64C-90EC-7E97F5D81964}">
      <dgm:prSet phldrT="[Text]"/>
      <dgm:spPr/>
      <dgm:t>
        <a:bodyPr/>
        <a:lstStyle/>
        <a:p>
          <a:r>
            <a:rPr lang="en-GB" dirty="0" smtClean="0"/>
            <a:t>Use lower order method</a:t>
          </a:r>
          <a:endParaRPr lang="en-GB" dirty="0"/>
        </a:p>
      </dgm:t>
    </dgm:pt>
    <dgm:pt modelId="{FC5280C1-1264-AE47-9550-2C09583BF1D0}" type="sibTrans" cxnId="{F5B02A0C-E6A9-8540-8E42-D61F735863BF}">
      <dgm:prSet/>
      <dgm:spPr>
        <a:gradFill flip="none" rotWithShape="1">
          <a:gsLst>
            <a:gs pos="0">
              <a:srgbClr val="00FF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endParaRPr lang="en-GB"/>
        </a:p>
      </dgm:t>
    </dgm:pt>
    <dgm:pt modelId="{88D879BA-BD1B-7149-9E89-45B0EAE9DC6A}" type="parTrans" cxnId="{F5B02A0C-E6A9-8540-8E42-D61F735863BF}">
      <dgm:prSet/>
      <dgm:spPr/>
      <dgm:t>
        <a:bodyPr/>
        <a:lstStyle/>
        <a:p>
          <a:endParaRPr lang="en-GB"/>
        </a:p>
      </dgm:t>
    </dgm:pt>
    <dgm:pt modelId="{F49F6E68-CFA3-4C47-94CE-16348637ED63}" type="pres">
      <dgm:prSet presAssocID="{9831AD6F-D77C-BD4B-BA5D-C9D7B1D323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FDB562-D634-604F-BDAA-0B9272D283E0}" type="pres">
      <dgm:prSet presAssocID="{DB6F7F32-93BE-C347-8E26-81DFF12A72F1}" presName="dummy" presStyleCnt="0"/>
      <dgm:spPr/>
    </dgm:pt>
    <dgm:pt modelId="{4BFA9274-9E2F-064C-9A61-9ABBEB4ACEDF}" type="pres">
      <dgm:prSet presAssocID="{DB6F7F32-93BE-C347-8E26-81DFF12A72F1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F1EA63B-B0D4-334A-B0EE-53755C7F6C09}" type="pres">
      <dgm:prSet presAssocID="{56E00631-58AB-C849-8692-540D7DC7C78B}" presName="sibTrans" presStyleLbl="node1" presStyleIdx="0" presStyleCnt="3"/>
      <dgm:spPr/>
      <dgm:t>
        <a:bodyPr/>
        <a:lstStyle/>
        <a:p>
          <a:endParaRPr lang="en-GB"/>
        </a:p>
      </dgm:t>
    </dgm:pt>
    <dgm:pt modelId="{CFB747DB-7E40-A743-B081-6566FE00FAF2}" type="pres">
      <dgm:prSet presAssocID="{5B533428-391D-A64C-90EC-7E97F5D81964}" presName="dummy" presStyleCnt="0"/>
      <dgm:spPr/>
    </dgm:pt>
    <dgm:pt modelId="{A28D454D-B0B3-7540-A1F1-4531A032FD3D}" type="pres">
      <dgm:prSet presAssocID="{5B533428-391D-A64C-90EC-7E97F5D81964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F833EF-67E6-3443-8A70-D58B48DB78F5}" type="pres">
      <dgm:prSet presAssocID="{FC5280C1-1264-AE47-9550-2C09583BF1D0}" presName="sibTrans" presStyleLbl="node1" presStyleIdx="1" presStyleCnt="3"/>
      <dgm:spPr/>
      <dgm:t>
        <a:bodyPr/>
        <a:lstStyle/>
        <a:p>
          <a:endParaRPr lang="en-GB"/>
        </a:p>
      </dgm:t>
    </dgm:pt>
    <dgm:pt modelId="{405A01D2-F0FB-6F44-B103-361E959A16C5}" type="pres">
      <dgm:prSet presAssocID="{96F15467-5905-A74A-B90E-BFE87CB35583}" presName="dummy" presStyleCnt="0"/>
      <dgm:spPr/>
    </dgm:pt>
    <dgm:pt modelId="{A0D9EB18-57B3-FC49-AA6E-C13291191EAF}" type="pres">
      <dgm:prSet presAssocID="{96F15467-5905-A74A-B90E-BFE87CB35583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7D5B356-EEDE-C44D-A22F-6A5C20556C9F}" type="pres">
      <dgm:prSet presAssocID="{F1572126-38A6-AB41-9954-2467BFF4F5E9}" presName="sibTrans" presStyleLbl="node1" presStyleIdx="2" presStyleCnt="3"/>
      <dgm:spPr/>
      <dgm:t>
        <a:bodyPr/>
        <a:lstStyle/>
        <a:p>
          <a:endParaRPr lang="en-GB"/>
        </a:p>
      </dgm:t>
    </dgm:pt>
  </dgm:ptLst>
  <dgm:cxnLst>
    <dgm:cxn modelId="{23573A87-5BA4-2140-A04F-8D1B8D141C60}" type="presOf" srcId="{5B533428-391D-A64C-90EC-7E97F5D81964}" destId="{A28D454D-B0B3-7540-A1F1-4531A032FD3D}" srcOrd="0" destOrd="0" presId="urn:microsoft.com/office/officeart/2005/8/layout/cycle1"/>
    <dgm:cxn modelId="{70350D70-46D9-E744-B8D7-7284228EC601}" type="presOf" srcId="{DB6F7F32-93BE-C347-8E26-81DFF12A72F1}" destId="{4BFA9274-9E2F-064C-9A61-9ABBEB4ACEDF}" srcOrd="0" destOrd="0" presId="urn:microsoft.com/office/officeart/2005/8/layout/cycle1"/>
    <dgm:cxn modelId="{F5B02A0C-E6A9-8540-8E42-D61F735863BF}" srcId="{9831AD6F-D77C-BD4B-BA5D-C9D7B1D32304}" destId="{5B533428-391D-A64C-90EC-7E97F5D81964}" srcOrd="1" destOrd="0" parTransId="{88D879BA-BD1B-7149-9E89-45B0EAE9DC6A}" sibTransId="{FC5280C1-1264-AE47-9550-2C09583BF1D0}"/>
    <dgm:cxn modelId="{511A5BDA-9827-AA45-9D96-DAEA1D7CB8C9}" type="presOf" srcId="{FC5280C1-1264-AE47-9550-2C09583BF1D0}" destId="{B4F833EF-67E6-3443-8A70-D58B48DB78F5}" srcOrd="0" destOrd="0" presId="urn:microsoft.com/office/officeart/2005/8/layout/cycle1"/>
    <dgm:cxn modelId="{A39099EB-16AC-A04C-9939-4B59B244DE91}" srcId="{9831AD6F-D77C-BD4B-BA5D-C9D7B1D32304}" destId="{96F15467-5905-A74A-B90E-BFE87CB35583}" srcOrd="2" destOrd="0" parTransId="{8A360688-9FA4-7545-AB2A-64B0EA53543C}" sibTransId="{F1572126-38A6-AB41-9954-2467BFF4F5E9}"/>
    <dgm:cxn modelId="{ED0A8043-129B-C64D-9581-0D5143BA9765}" srcId="{9831AD6F-D77C-BD4B-BA5D-C9D7B1D32304}" destId="{DB6F7F32-93BE-C347-8E26-81DFF12A72F1}" srcOrd="0" destOrd="0" parTransId="{E36E3A41-7FD3-C548-A35E-EC87FB4C999A}" sibTransId="{56E00631-58AB-C849-8692-540D7DC7C78B}"/>
    <dgm:cxn modelId="{6EC55D7F-4488-5040-AAE4-93806E52F8AC}" type="presOf" srcId="{96F15467-5905-A74A-B90E-BFE87CB35583}" destId="{A0D9EB18-57B3-FC49-AA6E-C13291191EAF}" srcOrd="0" destOrd="0" presId="urn:microsoft.com/office/officeart/2005/8/layout/cycle1"/>
    <dgm:cxn modelId="{EA32D7EB-FF5F-CE46-A2C2-2D7D3A97F3FB}" type="presOf" srcId="{F1572126-38A6-AB41-9954-2467BFF4F5E9}" destId="{57D5B356-EEDE-C44D-A22F-6A5C20556C9F}" srcOrd="0" destOrd="0" presId="urn:microsoft.com/office/officeart/2005/8/layout/cycle1"/>
    <dgm:cxn modelId="{0C1553A3-00F6-D54E-8D3B-0CA0DFAD719A}" type="presOf" srcId="{9831AD6F-D77C-BD4B-BA5D-C9D7B1D32304}" destId="{F49F6E68-CFA3-4C47-94CE-16348637ED63}" srcOrd="0" destOrd="0" presId="urn:microsoft.com/office/officeart/2005/8/layout/cycle1"/>
    <dgm:cxn modelId="{4DD291C1-2FB8-BC45-B284-2D64CE514528}" type="presOf" srcId="{56E00631-58AB-C849-8692-540D7DC7C78B}" destId="{0F1EA63B-B0D4-334A-B0EE-53755C7F6C09}" srcOrd="0" destOrd="0" presId="urn:microsoft.com/office/officeart/2005/8/layout/cycle1"/>
    <dgm:cxn modelId="{1EBC3EF8-B135-4640-8026-7F65AFA17C43}" type="presParOf" srcId="{F49F6E68-CFA3-4C47-94CE-16348637ED63}" destId="{9FFDB562-D634-604F-BDAA-0B9272D283E0}" srcOrd="0" destOrd="0" presId="urn:microsoft.com/office/officeart/2005/8/layout/cycle1"/>
    <dgm:cxn modelId="{27F2FECC-936E-054E-8A83-DBB07BF5D9D8}" type="presParOf" srcId="{F49F6E68-CFA3-4C47-94CE-16348637ED63}" destId="{4BFA9274-9E2F-064C-9A61-9ABBEB4ACEDF}" srcOrd="1" destOrd="0" presId="urn:microsoft.com/office/officeart/2005/8/layout/cycle1"/>
    <dgm:cxn modelId="{418B8B34-BF7F-7147-BACA-6A4B154C4946}" type="presParOf" srcId="{F49F6E68-CFA3-4C47-94CE-16348637ED63}" destId="{0F1EA63B-B0D4-334A-B0EE-53755C7F6C09}" srcOrd="2" destOrd="0" presId="urn:microsoft.com/office/officeart/2005/8/layout/cycle1"/>
    <dgm:cxn modelId="{F846C79C-A906-DE46-92EE-00478212AF2E}" type="presParOf" srcId="{F49F6E68-CFA3-4C47-94CE-16348637ED63}" destId="{CFB747DB-7E40-A743-B081-6566FE00FAF2}" srcOrd="3" destOrd="0" presId="urn:microsoft.com/office/officeart/2005/8/layout/cycle1"/>
    <dgm:cxn modelId="{D02ECA51-0C18-934B-8173-8B19B9DF4901}" type="presParOf" srcId="{F49F6E68-CFA3-4C47-94CE-16348637ED63}" destId="{A28D454D-B0B3-7540-A1F1-4531A032FD3D}" srcOrd="4" destOrd="0" presId="urn:microsoft.com/office/officeart/2005/8/layout/cycle1"/>
    <dgm:cxn modelId="{6C26FE32-D6A9-0542-BDFF-A5D3C972F4A6}" type="presParOf" srcId="{F49F6E68-CFA3-4C47-94CE-16348637ED63}" destId="{B4F833EF-67E6-3443-8A70-D58B48DB78F5}" srcOrd="5" destOrd="0" presId="urn:microsoft.com/office/officeart/2005/8/layout/cycle1"/>
    <dgm:cxn modelId="{4B4101CA-A006-8C46-B693-53E503C5749A}" type="presParOf" srcId="{F49F6E68-CFA3-4C47-94CE-16348637ED63}" destId="{405A01D2-F0FB-6F44-B103-361E959A16C5}" srcOrd="6" destOrd="0" presId="urn:microsoft.com/office/officeart/2005/8/layout/cycle1"/>
    <dgm:cxn modelId="{E6569529-0DD0-0341-B379-4251BE52D6F3}" type="presParOf" srcId="{F49F6E68-CFA3-4C47-94CE-16348637ED63}" destId="{A0D9EB18-57B3-FC49-AA6E-C13291191EAF}" srcOrd="7" destOrd="0" presId="urn:microsoft.com/office/officeart/2005/8/layout/cycle1"/>
    <dgm:cxn modelId="{DDAA7BD4-C5CE-4C4B-B643-6B617F64271F}" type="presParOf" srcId="{F49F6E68-CFA3-4C47-94CE-16348637ED63}" destId="{57D5B356-EEDE-C44D-A22F-6A5C20556C9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7CFF77-E2F7-514A-9E08-1E814282ADF9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75096CE-A87E-B34F-8B3A-B45DC9535C4C}">
      <dgm:prSet phldrT="[Text]" phldr="1"/>
      <dgm:spPr/>
      <dgm:t>
        <a:bodyPr/>
        <a:lstStyle/>
        <a:p>
          <a:endParaRPr lang="en-GB" dirty="0"/>
        </a:p>
      </dgm:t>
    </dgm:pt>
    <dgm:pt modelId="{79DCAFFA-6FC4-6B49-A554-E949A05A14B6}" type="parTrans" cxnId="{B6A6B42E-F3AA-F140-A07F-3D0B3BD42841}">
      <dgm:prSet/>
      <dgm:spPr/>
      <dgm:t>
        <a:bodyPr/>
        <a:lstStyle/>
        <a:p>
          <a:endParaRPr lang="en-GB"/>
        </a:p>
      </dgm:t>
    </dgm:pt>
    <dgm:pt modelId="{5D862056-55BE-C849-A32A-21F5F478F9DA}" type="sibTrans" cxnId="{B6A6B42E-F3AA-F140-A07F-3D0B3BD42841}">
      <dgm:prSet/>
      <dgm:spPr>
        <a:gradFill flip="none" rotWithShape="1">
          <a:gsLst>
            <a:gs pos="0">
              <a:srgbClr val="00FF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0" scaled="1"/>
          <a:tileRect/>
        </a:gradFill>
      </dgm:spPr>
      <dgm:t>
        <a:bodyPr/>
        <a:lstStyle/>
        <a:p>
          <a:endParaRPr lang="en-GB"/>
        </a:p>
      </dgm:t>
    </dgm:pt>
    <dgm:pt modelId="{2FC7FABD-4CA2-C448-86C1-A48A8574CB88}">
      <dgm:prSet phldrT="[Text]" phldr="1"/>
      <dgm:spPr/>
      <dgm:t>
        <a:bodyPr/>
        <a:lstStyle/>
        <a:p>
          <a:endParaRPr lang="en-GB"/>
        </a:p>
      </dgm:t>
    </dgm:pt>
    <dgm:pt modelId="{85175DBB-09BA-9D46-B7BD-F10F2E75C387}" type="parTrans" cxnId="{079774AE-540D-2948-8404-898FD6D6CC98}">
      <dgm:prSet/>
      <dgm:spPr/>
      <dgm:t>
        <a:bodyPr/>
        <a:lstStyle/>
        <a:p>
          <a:endParaRPr lang="en-GB"/>
        </a:p>
      </dgm:t>
    </dgm:pt>
    <dgm:pt modelId="{CB62583F-DF71-9843-8BE3-6FD4FFDEBBAA}" type="sibTrans" cxnId="{079774AE-540D-2948-8404-898FD6D6CC98}">
      <dgm:prSet/>
      <dgm:spPr>
        <a:solidFill>
          <a:srgbClr val="00FF00"/>
        </a:solidFill>
      </dgm:spPr>
      <dgm:t>
        <a:bodyPr/>
        <a:lstStyle/>
        <a:p>
          <a:endParaRPr lang="en-GB"/>
        </a:p>
      </dgm:t>
    </dgm:pt>
    <dgm:pt modelId="{1777E43C-FCDA-FF45-A5FF-ABF38AD08F0C}">
      <dgm:prSet phldrT="[Text]" phldr="1"/>
      <dgm:spPr/>
      <dgm:t>
        <a:bodyPr/>
        <a:lstStyle/>
        <a:p>
          <a:endParaRPr lang="en-GB"/>
        </a:p>
      </dgm:t>
    </dgm:pt>
    <dgm:pt modelId="{9CDA35A2-960A-844C-9147-0AAD989158E7}" type="parTrans" cxnId="{79E7206C-1B6D-F64D-8E04-151A77BD0D32}">
      <dgm:prSet/>
      <dgm:spPr/>
      <dgm:t>
        <a:bodyPr/>
        <a:lstStyle/>
        <a:p>
          <a:endParaRPr lang="en-GB"/>
        </a:p>
      </dgm:t>
    </dgm:pt>
    <dgm:pt modelId="{AA5640AC-69A7-2A40-88FC-0EFACCB9FC82}" type="sibTrans" cxnId="{79E7206C-1B6D-F64D-8E04-151A77BD0D32}">
      <dgm:prSet/>
      <dgm:spPr>
        <a:gradFill flip="none" rotWithShape="1">
          <a:gsLst>
            <a:gs pos="0">
              <a:srgbClr val="00FF00"/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endParaRPr lang="en-GB"/>
        </a:p>
      </dgm:t>
    </dgm:pt>
    <dgm:pt modelId="{A49FC321-0F17-984B-93FD-DEAA579FBF39}" type="pres">
      <dgm:prSet presAssocID="{967CFF77-E2F7-514A-9E08-1E814282ADF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C1700722-F0DB-B142-870D-76DA0EBB70CD}" type="pres">
      <dgm:prSet presAssocID="{875096CE-A87E-B34F-8B3A-B45DC9535C4C}" presName="dummy" presStyleCnt="0"/>
      <dgm:spPr/>
    </dgm:pt>
    <dgm:pt modelId="{C95DED20-0006-D146-9323-296648861C37}" type="pres">
      <dgm:prSet presAssocID="{875096CE-A87E-B34F-8B3A-B45DC9535C4C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F14F4B-94E0-EB43-B392-8E5378A24F33}" type="pres">
      <dgm:prSet presAssocID="{5D862056-55BE-C849-A32A-21F5F478F9DA}" presName="sibTrans" presStyleLbl="node1" presStyleIdx="0" presStyleCnt="3"/>
      <dgm:spPr/>
      <dgm:t>
        <a:bodyPr/>
        <a:lstStyle/>
        <a:p>
          <a:endParaRPr lang="en-GB"/>
        </a:p>
      </dgm:t>
    </dgm:pt>
    <dgm:pt modelId="{69513E03-F7CF-9144-8475-151413CC4458}" type="pres">
      <dgm:prSet presAssocID="{2FC7FABD-4CA2-C448-86C1-A48A8574CB88}" presName="dummy" presStyleCnt="0"/>
      <dgm:spPr/>
    </dgm:pt>
    <dgm:pt modelId="{818ECB98-35CC-8B42-AA79-0ADB349AED47}" type="pres">
      <dgm:prSet presAssocID="{2FC7FABD-4CA2-C448-86C1-A48A8574CB88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544B08-55AB-EA40-AAFA-0388F8FD52AE}" type="pres">
      <dgm:prSet presAssocID="{CB62583F-DF71-9843-8BE3-6FD4FFDEBBAA}" presName="sibTrans" presStyleLbl="node1" presStyleIdx="1" presStyleCnt="3"/>
      <dgm:spPr/>
      <dgm:t>
        <a:bodyPr/>
        <a:lstStyle/>
        <a:p>
          <a:endParaRPr lang="en-GB"/>
        </a:p>
      </dgm:t>
    </dgm:pt>
    <dgm:pt modelId="{A4116FAB-E7DF-3447-9524-E8B4988D12D2}" type="pres">
      <dgm:prSet presAssocID="{1777E43C-FCDA-FF45-A5FF-ABF38AD08F0C}" presName="dummy" presStyleCnt="0"/>
      <dgm:spPr/>
    </dgm:pt>
    <dgm:pt modelId="{182E3C85-7605-D74F-8671-76FDD9CDAF80}" type="pres">
      <dgm:prSet presAssocID="{1777E43C-FCDA-FF45-A5FF-ABF38AD08F0C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4134FC-FF18-164F-8B96-69479375EB51}" type="pres">
      <dgm:prSet presAssocID="{AA5640AC-69A7-2A40-88FC-0EFACCB9FC82}" presName="sibTrans" presStyleLbl="node1" presStyleIdx="2" presStyleCnt="3"/>
      <dgm:spPr/>
      <dgm:t>
        <a:bodyPr/>
        <a:lstStyle/>
        <a:p>
          <a:endParaRPr lang="en-GB"/>
        </a:p>
      </dgm:t>
    </dgm:pt>
  </dgm:ptLst>
  <dgm:cxnLst>
    <dgm:cxn modelId="{79E7206C-1B6D-F64D-8E04-151A77BD0D32}" srcId="{967CFF77-E2F7-514A-9E08-1E814282ADF9}" destId="{1777E43C-FCDA-FF45-A5FF-ABF38AD08F0C}" srcOrd="2" destOrd="0" parTransId="{9CDA35A2-960A-844C-9147-0AAD989158E7}" sibTransId="{AA5640AC-69A7-2A40-88FC-0EFACCB9FC82}"/>
    <dgm:cxn modelId="{255D7244-06D2-4D45-AA4C-13F2D44A63A5}" type="presOf" srcId="{AA5640AC-69A7-2A40-88FC-0EFACCB9FC82}" destId="{4E4134FC-FF18-164F-8B96-69479375EB51}" srcOrd="0" destOrd="0" presId="urn:microsoft.com/office/officeart/2005/8/layout/cycle1"/>
    <dgm:cxn modelId="{5645BE19-5FA3-C047-A187-903D83021877}" type="presOf" srcId="{1777E43C-FCDA-FF45-A5FF-ABF38AD08F0C}" destId="{182E3C85-7605-D74F-8671-76FDD9CDAF80}" srcOrd="0" destOrd="0" presId="urn:microsoft.com/office/officeart/2005/8/layout/cycle1"/>
    <dgm:cxn modelId="{6A754EC9-A867-E248-8B5B-B58915264E89}" type="presOf" srcId="{CB62583F-DF71-9843-8BE3-6FD4FFDEBBAA}" destId="{48544B08-55AB-EA40-AAFA-0388F8FD52AE}" srcOrd="0" destOrd="0" presId="urn:microsoft.com/office/officeart/2005/8/layout/cycle1"/>
    <dgm:cxn modelId="{54E8EE3B-DFDD-964C-ACBF-E6593855A50C}" type="presOf" srcId="{967CFF77-E2F7-514A-9E08-1E814282ADF9}" destId="{A49FC321-0F17-984B-93FD-DEAA579FBF39}" srcOrd="0" destOrd="0" presId="urn:microsoft.com/office/officeart/2005/8/layout/cycle1"/>
    <dgm:cxn modelId="{B6A6B42E-F3AA-F140-A07F-3D0B3BD42841}" srcId="{967CFF77-E2F7-514A-9E08-1E814282ADF9}" destId="{875096CE-A87E-B34F-8B3A-B45DC9535C4C}" srcOrd="0" destOrd="0" parTransId="{79DCAFFA-6FC4-6B49-A554-E949A05A14B6}" sibTransId="{5D862056-55BE-C849-A32A-21F5F478F9DA}"/>
    <dgm:cxn modelId="{079774AE-540D-2948-8404-898FD6D6CC98}" srcId="{967CFF77-E2F7-514A-9E08-1E814282ADF9}" destId="{2FC7FABD-4CA2-C448-86C1-A48A8574CB88}" srcOrd="1" destOrd="0" parTransId="{85175DBB-09BA-9D46-B7BD-F10F2E75C387}" sibTransId="{CB62583F-DF71-9843-8BE3-6FD4FFDEBBAA}"/>
    <dgm:cxn modelId="{2075BF1F-FC62-684F-8698-268715A2369E}" type="presOf" srcId="{2FC7FABD-4CA2-C448-86C1-A48A8574CB88}" destId="{818ECB98-35CC-8B42-AA79-0ADB349AED47}" srcOrd="0" destOrd="0" presId="urn:microsoft.com/office/officeart/2005/8/layout/cycle1"/>
    <dgm:cxn modelId="{9A2C0CA7-25E8-684F-87F9-E3840F6EF0F0}" type="presOf" srcId="{5D862056-55BE-C849-A32A-21F5F478F9DA}" destId="{A6F14F4B-94E0-EB43-B392-8E5378A24F33}" srcOrd="0" destOrd="0" presId="urn:microsoft.com/office/officeart/2005/8/layout/cycle1"/>
    <dgm:cxn modelId="{BEDAC022-8759-C142-9193-3402664F0241}" type="presOf" srcId="{875096CE-A87E-B34F-8B3A-B45DC9535C4C}" destId="{C95DED20-0006-D146-9323-296648861C37}" srcOrd="0" destOrd="0" presId="urn:microsoft.com/office/officeart/2005/8/layout/cycle1"/>
    <dgm:cxn modelId="{2FB39F08-4921-0142-812C-7F29DAE6447E}" type="presParOf" srcId="{A49FC321-0F17-984B-93FD-DEAA579FBF39}" destId="{C1700722-F0DB-B142-870D-76DA0EBB70CD}" srcOrd="0" destOrd="0" presId="urn:microsoft.com/office/officeart/2005/8/layout/cycle1"/>
    <dgm:cxn modelId="{4A10C389-4162-8044-A6E4-E61F97A93800}" type="presParOf" srcId="{A49FC321-0F17-984B-93FD-DEAA579FBF39}" destId="{C95DED20-0006-D146-9323-296648861C37}" srcOrd="1" destOrd="0" presId="urn:microsoft.com/office/officeart/2005/8/layout/cycle1"/>
    <dgm:cxn modelId="{63C9BA4E-B640-D54C-BF6E-FE8A4F203150}" type="presParOf" srcId="{A49FC321-0F17-984B-93FD-DEAA579FBF39}" destId="{A6F14F4B-94E0-EB43-B392-8E5378A24F33}" srcOrd="2" destOrd="0" presId="urn:microsoft.com/office/officeart/2005/8/layout/cycle1"/>
    <dgm:cxn modelId="{BF35EE52-067B-0448-B9CA-940B98682E30}" type="presParOf" srcId="{A49FC321-0F17-984B-93FD-DEAA579FBF39}" destId="{69513E03-F7CF-9144-8475-151413CC4458}" srcOrd="3" destOrd="0" presId="urn:microsoft.com/office/officeart/2005/8/layout/cycle1"/>
    <dgm:cxn modelId="{B18FD6F4-25D2-7246-B71D-C4E81F261078}" type="presParOf" srcId="{A49FC321-0F17-984B-93FD-DEAA579FBF39}" destId="{818ECB98-35CC-8B42-AA79-0ADB349AED47}" srcOrd="4" destOrd="0" presId="urn:microsoft.com/office/officeart/2005/8/layout/cycle1"/>
    <dgm:cxn modelId="{4D314031-356D-B74C-8535-C34D61E3F5DF}" type="presParOf" srcId="{A49FC321-0F17-984B-93FD-DEAA579FBF39}" destId="{48544B08-55AB-EA40-AAFA-0388F8FD52AE}" srcOrd="5" destOrd="0" presId="urn:microsoft.com/office/officeart/2005/8/layout/cycle1"/>
    <dgm:cxn modelId="{7B7234B9-8DFE-D94F-9F91-4D436F3A9ECE}" type="presParOf" srcId="{A49FC321-0F17-984B-93FD-DEAA579FBF39}" destId="{A4116FAB-E7DF-3447-9524-E8B4988D12D2}" srcOrd="6" destOrd="0" presId="urn:microsoft.com/office/officeart/2005/8/layout/cycle1"/>
    <dgm:cxn modelId="{3DE35A64-2B56-2E4E-9870-A21CAA5270D2}" type="presParOf" srcId="{A49FC321-0F17-984B-93FD-DEAA579FBF39}" destId="{182E3C85-7605-D74F-8671-76FDD9CDAF80}" srcOrd="7" destOrd="0" presId="urn:microsoft.com/office/officeart/2005/8/layout/cycle1"/>
    <dgm:cxn modelId="{59B1283D-43E8-A34F-A4DB-21675B656EDE}" type="presParOf" srcId="{A49FC321-0F17-984B-93FD-DEAA579FBF39}" destId="{4E4134FC-FF18-164F-8B96-69479375EB51}" srcOrd="8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CFF77-E2F7-514A-9E08-1E814282ADF9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75096CE-A87E-B34F-8B3A-B45DC9535C4C}">
      <dgm:prSet phldrT="[Text]" phldr="1"/>
      <dgm:spPr/>
      <dgm:t>
        <a:bodyPr/>
        <a:lstStyle/>
        <a:p>
          <a:endParaRPr lang="en-GB" dirty="0"/>
        </a:p>
      </dgm:t>
    </dgm:pt>
    <dgm:pt modelId="{79DCAFFA-6FC4-6B49-A554-E949A05A14B6}" type="parTrans" cxnId="{B6A6B42E-F3AA-F140-A07F-3D0B3BD42841}">
      <dgm:prSet/>
      <dgm:spPr/>
      <dgm:t>
        <a:bodyPr/>
        <a:lstStyle/>
        <a:p>
          <a:endParaRPr lang="en-GB"/>
        </a:p>
      </dgm:t>
    </dgm:pt>
    <dgm:pt modelId="{5D862056-55BE-C849-A32A-21F5F478F9DA}" type="sibTrans" cxnId="{B6A6B42E-F3AA-F140-A07F-3D0B3BD42841}">
      <dgm:prSet/>
      <dgm:spPr>
        <a:solidFill>
          <a:srgbClr val="00FF00"/>
        </a:solidFill>
      </dgm:spPr>
      <dgm:t>
        <a:bodyPr/>
        <a:lstStyle/>
        <a:p>
          <a:endParaRPr lang="en-GB"/>
        </a:p>
      </dgm:t>
    </dgm:pt>
    <dgm:pt modelId="{2FC7FABD-4CA2-C448-86C1-A48A8574CB88}">
      <dgm:prSet phldrT="[Text]" phldr="1"/>
      <dgm:spPr/>
      <dgm:t>
        <a:bodyPr/>
        <a:lstStyle/>
        <a:p>
          <a:endParaRPr lang="en-GB"/>
        </a:p>
      </dgm:t>
    </dgm:pt>
    <dgm:pt modelId="{85175DBB-09BA-9D46-B7BD-F10F2E75C387}" type="parTrans" cxnId="{079774AE-540D-2948-8404-898FD6D6CC98}">
      <dgm:prSet/>
      <dgm:spPr/>
      <dgm:t>
        <a:bodyPr/>
        <a:lstStyle/>
        <a:p>
          <a:endParaRPr lang="en-GB"/>
        </a:p>
      </dgm:t>
    </dgm:pt>
    <dgm:pt modelId="{CB62583F-DF71-9843-8BE3-6FD4FFDEBBAA}" type="sibTrans" cxnId="{079774AE-540D-2948-8404-898FD6D6CC98}">
      <dgm:prSet/>
      <dgm:spPr/>
      <dgm:t>
        <a:bodyPr/>
        <a:lstStyle/>
        <a:p>
          <a:endParaRPr lang="en-GB"/>
        </a:p>
      </dgm:t>
    </dgm:pt>
    <dgm:pt modelId="{1777E43C-FCDA-FF45-A5FF-ABF38AD08F0C}">
      <dgm:prSet phldrT="[Text]" phldr="1"/>
      <dgm:spPr/>
      <dgm:t>
        <a:bodyPr/>
        <a:lstStyle/>
        <a:p>
          <a:endParaRPr lang="en-GB"/>
        </a:p>
      </dgm:t>
    </dgm:pt>
    <dgm:pt modelId="{9CDA35A2-960A-844C-9147-0AAD989158E7}" type="parTrans" cxnId="{79E7206C-1B6D-F64D-8E04-151A77BD0D32}">
      <dgm:prSet/>
      <dgm:spPr/>
      <dgm:t>
        <a:bodyPr/>
        <a:lstStyle/>
        <a:p>
          <a:endParaRPr lang="en-GB"/>
        </a:p>
      </dgm:t>
    </dgm:pt>
    <dgm:pt modelId="{AA5640AC-69A7-2A40-88FC-0EFACCB9FC82}" type="sibTrans" cxnId="{79E7206C-1B6D-F64D-8E04-151A77BD0D32}">
      <dgm:prSet/>
      <dgm:spPr/>
      <dgm:t>
        <a:bodyPr/>
        <a:lstStyle/>
        <a:p>
          <a:endParaRPr lang="en-GB"/>
        </a:p>
      </dgm:t>
    </dgm:pt>
    <dgm:pt modelId="{A49FC321-0F17-984B-93FD-DEAA579FBF39}" type="pres">
      <dgm:prSet presAssocID="{967CFF77-E2F7-514A-9E08-1E814282ADF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C1700722-F0DB-B142-870D-76DA0EBB70CD}" type="pres">
      <dgm:prSet presAssocID="{875096CE-A87E-B34F-8B3A-B45DC9535C4C}" presName="dummy" presStyleCnt="0"/>
      <dgm:spPr/>
    </dgm:pt>
    <dgm:pt modelId="{C95DED20-0006-D146-9323-296648861C37}" type="pres">
      <dgm:prSet presAssocID="{875096CE-A87E-B34F-8B3A-B45DC9535C4C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F14F4B-94E0-EB43-B392-8E5378A24F33}" type="pres">
      <dgm:prSet presAssocID="{5D862056-55BE-C849-A32A-21F5F478F9DA}" presName="sibTrans" presStyleLbl="node1" presStyleIdx="0" presStyleCnt="3"/>
      <dgm:spPr/>
      <dgm:t>
        <a:bodyPr/>
        <a:lstStyle/>
        <a:p>
          <a:endParaRPr lang="en-GB"/>
        </a:p>
      </dgm:t>
    </dgm:pt>
    <dgm:pt modelId="{69513E03-F7CF-9144-8475-151413CC4458}" type="pres">
      <dgm:prSet presAssocID="{2FC7FABD-4CA2-C448-86C1-A48A8574CB88}" presName="dummy" presStyleCnt="0"/>
      <dgm:spPr/>
    </dgm:pt>
    <dgm:pt modelId="{818ECB98-35CC-8B42-AA79-0ADB349AED47}" type="pres">
      <dgm:prSet presAssocID="{2FC7FABD-4CA2-C448-86C1-A48A8574CB88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544B08-55AB-EA40-AAFA-0388F8FD52AE}" type="pres">
      <dgm:prSet presAssocID="{CB62583F-DF71-9843-8BE3-6FD4FFDEBBAA}" presName="sibTrans" presStyleLbl="node1" presStyleIdx="1" presStyleCnt="3"/>
      <dgm:spPr/>
      <dgm:t>
        <a:bodyPr/>
        <a:lstStyle/>
        <a:p>
          <a:endParaRPr lang="en-GB"/>
        </a:p>
      </dgm:t>
    </dgm:pt>
    <dgm:pt modelId="{A4116FAB-E7DF-3447-9524-E8B4988D12D2}" type="pres">
      <dgm:prSet presAssocID="{1777E43C-FCDA-FF45-A5FF-ABF38AD08F0C}" presName="dummy" presStyleCnt="0"/>
      <dgm:spPr/>
    </dgm:pt>
    <dgm:pt modelId="{182E3C85-7605-D74F-8671-76FDD9CDAF80}" type="pres">
      <dgm:prSet presAssocID="{1777E43C-FCDA-FF45-A5FF-ABF38AD08F0C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4134FC-FF18-164F-8B96-69479375EB51}" type="pres">
      <dgm:prSet presAssocID="{AA5640AC-69A7-2A40-88FC-0EFACCB9FC82}" presName="sibTrans" presStyleLbl="node1" presStyleIdx="2" presStyleCnt="3"/>
      <dgm:spPr/>
      <dgm:t>
        <a:bodyPr/>
        <a:lstStyle/>
        <a:p>
          <a:endParaRPr lang="en-GB"/>
        </a:p>
      </dgm:t>
    </dgm:pt>
  </dgm:ptLst>
  <dgm:cxnLst>
    <dgm:cxn modelId="{53EE0C50-DDD0-1A4F-982A-C7FE9A043FB0}" type="presOf" srcId="{1777E43C-FCDA-FF45-A5FF-ABF38AD08F0C}" destId="{182E3C85-7605-D74F-8671-76FDD9CDAF80}" srcOrd="0" destOrd="0" presId="urn:microsoft.com/office/officeart/2005/8/layout/cycle1"/>
    <dgm:cxn modelId="{79E7206C-1B6D-F64D-8E04-151A77BD0D32}" srcId="{967CFF77-E2F7-514A-9E08-1E814282ADF9}" destId="{1777E43C-FCDA-FF45-A5FF-ABF38AD08F0C}" srcOrd="2" destOrd="0" parTransId="{9CDA35A2-960A-844C-9147-0AAD989158E7}" sibTransId="{AA5640AC-69A7-2A40-88FC-0EFACCB9FC82}"/>
    <dgm:cxn modelId="{F4186D0A-96F9-9543-9C17-1951AEAAEB6E}" type="presOf" srcId="{AA5640AC-69A7-2A40-88FC-0EFACCB9FC82}" destId="{4E4134FC-FF18-164F-8B96-69479375EB51}" srcOrd="0" destOrd="0" presId="urn:microsoft.com/office/officeart/2005/8/layout/cycle1"/>
    <dgm:cxn modelId="{B6A6B42E-F3AA-F140-A07F-3D0B3BD42841}" srcId="{967CFF77-E2F7-514A-9E08-1E814282ADF9}" destId="{875096CE-A87E-B34F-8B3A-B45DC9535C4C}" srcOrd="0" destOrd="0" parTransId="{79DCAFFA-6FC4-6B49-A554-E949A05A14B6}" sibTransId="{5D862056-55BE-C849-A32A-21F5F478F9DA}"/>
    <dgm:cxn modelId="{079774AE-540D-2948-8404-898FD6D6CC98}" srcId="{967CFF77-E2F7-514A-9E08-1E814282ADF9}" destId="{2FC7FABD-4CA2-C448-86C1-A48A8574CB88}" srcOrd="1" destOrd="0" parTransId="{85175DBB-09BA-9D46-B7BD-F10F2E75C387}" sibTransId="{CB62583F-DF71-9843-8BE3-6FD4FFDEBBAA}"/>
    <dgm:cxn modelId="{EC5123BE-F2DF-974F-9BF3-A6DDF25013DB}" type="presOf" srcId="{CB62583F-DF71-9843-8BE3-6FD4FFDEBBAA}" destId="{48544B08-55AB-EA40-AAFA-0388F8FD52AE}" srcOrd="0" destOrd="0" presId="urn:microsoft.com/office/officeart/2005/8/layout/cycle1"/>
    <dgm:cxn modelId="{793AB3DD-6599-9243-8B0F-001D8F127C0A}" type="presOf" srcId="{875096CE-A87E-B34F-8B3A-B45DC9535C4C}" destId="{C95DED20-0006-D146-9323-296648861C37}" srcOrd="0" destOrd="0" presId="urn:microsoft.com/office/officeart/2005/8/layout/cycle1"/>
    <dgm:cxn modelId="{D91C054A-72E8-504D-8966-30363A4A5EC8}" type="presOf" srcId="{2FC7FABD-4CA2-C448-86C1-A48A8574CB88}" destId="{818ECB98-35CC-8B42-AA79-0ADB349AED47}" srcOrd="0" destOrd="0" presId="urn:microsoft.com/office/officeart/2005/8/layout/cycle1"/>
    <dgm:cxn modelId="{C8D510FE-FDD5-B549-83DE-3AA1A5187C41}" type="presOf" srcId="{5D862056-55BE-C849-A32A-21F5F478F9DA}" destId="{A6F14F4B-94E0-EB43-B392-8E5378A24F33}" srcOrd="0" destOrd="0" presId="urn:microsoft.com/office/officeart/2005/8/layout/cycle1"/>
    <dgm:cxn modelId="{2F93134F-41FB-A446-8014-81AB8FE1F0ED}" type="presOf" srcId="{967CFF77-E2F7-514A-9E08-1E814282ADF9}" destId="{A49FC321-0F17-984B-93FD-DEAA579FBF39}" srcOrd="0" destOrd="0" presId="urn:microsoft.com/office/officeart/2005/8/layout/cycle1"/>
    <dgm:cxn modelId="{E0B741E0-82AB-3A44-88BE-D4448561D4D8}" type="presParOf" srcId="{A49FC321-0F17-984B-93FD-DEAA579FBF39}" destId="{C1700722-F0DB-B142-870D-76DA0EBB70CD}" srcOrd="0" destOrd="0" presId="urn:microsoft.com/office/officeart/2005/8/layout/cycle1"/>
    <dgm:cxn modelId="{07DBF928-A6EC-B447-82B4-0D5D49E35855}" type="presParOf" srcId="{A49FC321-0F17-984B-93FD-DEAA579FBF39}" destId="{C95DED20-0006-D146-9323-296648861C37}" srcOrd="1" destOrd="0" presId="urn:microsoft.com/office/officeart/2005/8/layout/cycle1"/>
    <dgm:cxn modelId="{A0DEC682-4DA1-9648-BAAB-5B20D13DE543}" type="presParOf" srcId="{A49FC321-0F17-984B-93FD-DEAA579FBF39}" destId="{A6F14F4B-94E0-EB43-B392-8E5378A24F33}" srcOrd="2" destOrd="0" presId="urn:microsoft.com/office/officeart/2005/8/layout/cycle1"/>
    <dgm:cxn modelId="{2A6834B4-3BD0-9F41-95A5-3CC9F18581B5}" type="presParOf" srcId="{A49FC321-0F17-984B-93FD-DEAA579FBF39}" destId="{69513E03-F7CF-9144-8475-151413CC4458}" srcOrd="3" destOrd="0" presId="urn:microsoft.com/office/officeart/2005/8/layout/cycle1"/>
    <dgm:cxn modelId="{0D3FEC39-B2ED-8048-BD9D-646EF3F59905}" type="presParOf" srcId="{A49FC321-0F17-984B-93FD-DEAA579FBF39}" destId="{818ECB98-35CC-8B42-AA79-0ADB349AED47}" srcOrd="4" destOrd="0" presId="urn:microsoft.com/office/officeart/2005/8/layout/cycle1"/>
    <dgm:cxn modelId="{71493F95-B468-7847-B8DF-A5A07F2E0135}" type="presParOf" srcId="{A49FC321-0F17-984B-93FD-DEAA579FBF39}" destId="{48544B08-55AB-EA40-AAFA-0388F8FD52AE}" srcOrd="5" destOrd="0" presId="urn:microsoft.com/office/officeart/2005/8/layout/cycle1"/>
    <dgm:cxn modelId="{6F238E4C-C76A-9C4E-979D-F43D2FBE5E69}" type="presParOf" srcId="{A49FC321-0F17-984B-93FD-DEAA579FBF39}" destId="{A4116FAB-E7DF-3447-9524-E8B4988D12D2}" srcOrd="6" destOrd="0" presId="urn:microsoft.com/office/officeart/2005/8/layout/cycle1"/>
    <dgm:cxn modelId="{FF93461E-80D7-2E4F-9486-F6D51AA7407B}" type="presParOf" srcId="{A49FC321-0F17-984B-93FD-DEAA579FBF39}" destId="{182E3C85-7605-D74F-8671-76FDD9CDAF80}" srcOrd="7" destOrd="0" presId="urn:microsoft.com/office/officeart/2005/8/layout/cycle1"/>
    <dgm:cxn modelId="{2ADAFB5D-69B7-3D4F-8621-3FDB0F1580CE}" type="presParOf" srcId="{A49FC321-0F17-984B-93FD-DEAA579FBF39}" destId="{4E4134FC-FF18-164F-8B96-69479375EB51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A9274-9E2F-064C-9A61-9ABBEB4ACEDF}">
      <dsp:nvSpPr>
        <dsp:cNvPr id="0" name=""/>
        <dsp:cNvSpPr/>
      </dsp:nvSpPr>
      <dsp:spPr>
        <a:xfrm>
          <a:off x="3569623" y="299582"/>
          <a:ext cx="1532929" cy="15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Increase dissipation</a:t>
          </a:r>
          <a:endParaRPr lang="en-GB" sz="2600" kern="1200" dirty="0"/>
        </a:p>
      </dsp:txBody>
      <dsp:txXfrm>
        <a:off x="3569623" y="299582"/>
        <a:ext cx="1532929" cy="1532929"/>
      </dsp:txXfrm>
    </dsp:sp>
    <dsp:sp modelId="{0F1EA63B-B0D4-334A-B0EE-53755C7F6C09}">
      <dsp:nvSpPr>
        <dsp:cNvPr id="0" name=""/>
        <dsp:cNvSpPr/>
      </dsp:nvSpPr>
      <dsp:spPr>
        <a:xfrm>
          <a:off x="1236812" y="-1462"/>
          <a:ext cx="3622375" cy="3622375"/>
        </a:xfrm>
        <a:prstGeom prst="circularArrow">
          <a:avLst>
            <a:gd name="adj1" fmla="val 8252"/>
            <a:gd name="adj2" fmla="val 576426"/>
            <a:gd name="adj3" fmla="val 2962443"/>
            <a:gd name="adj4" fmla="val 52669"/>
            <a:gd name="adj5" fmla="val 9627"/>
          </a:avLst>
        </a:prstGeom>
        <a:solidFill>
          <a:srgbClr val="00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D454D-B0B3-7540-A1F1-4531A032FD3D}">
      <dsp:nvSpPr>
        <dsp:cNvPr id="0" name=""/>
        <dsp:cNvSpPr/>
      </dsp:nvSpPr>
      <dsp:spPr>
        <a:xfrm>
          <a:off x="2281535" y="2530616"/>
          <a:ext cx="1532929" cy="15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Use lower order method</a:t>
          </a:r>
          <a:endParaRPr lang="en-GB" sz="2600" kern="1200" dirty="0"/>
        </a:p>
      </dsp:txBody>
      <dsp:txXfrm>
        <a:off x="2281535" y="2530616"/>
        <a:ext cx="1532929" cy="1532929"/>
      </dsp:txXfrm>
    </dsp:sp>
    <dsp:sp modelId="{B4F833EF-67E6-3443-8A70-D58B48DB78F5}">
      <dsp:nvSpPr>
        <dsp:cNvPr id="0" name=""/>
        <dsp:cNvSpPr/>
      </dsp:nvSpPr>
      <dsp:spPr>
        <a:xfrm>
          <a:off x="1236812" y="-1462"/>
          <a:ext cx="3622375" cy="3622375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gradFill flip="none" rotWithShape="1">
          <a:gsLst>
            <a:gs pos="0">
              <a:srgbClr val="00FF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D9EB18-57B3-FC49-AA6E-C13291191EAF}">
      <dsp:nvSpPr>
        <dsp:cNvPr id="0" name=""/>
        <dsp:cNvSpPr/>
      </dsp:nvSpPr>
      <dsp:spPr>
        <a:xfrm>
          <a:off x="993446" y="299582"/>
          <a:ext cx="1532929" cy="15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Increase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resolution</a:t>
          </a:r>
          <a:endParaRPr lang="en-GB" sz="2600" kern="1200" dirty="0"/>
        </a:p>
      </dsp:txBody>
      <dsp:txXfrm>
        <a:off x="993446" y="299582"/>
        <a:ext cx="1532929" cy="1532929"/>
      </dsp:txXfrm>
    </dsp:sp>
    <dsp:sp modelId="{57D5B356-EEDE-C44D-A22F-6A5C20556C9F}">
      <dsp:nvSpPr>
        <dsp:cNvPr id="0" name=""/>
        <dsp:cNvSpPr/>
      </dsp:nvSpPr>
      <dsp:spPr>
        <a:xfrm>
          <a:off x="1236812" y="-1462"/>
          <a:ext cx="3622375" cy="3622375"/>
        </a:xfrm>
        <a:prstGeom prst="circularArrow">
          <a:avLst>
            <a:gd name="adj1" fmla="val 8252"/>
            <a:gd name="adj2" fmla="val 576426"/>
            <a:gd name="adj3" fmla="val 16855401"/>
            <a:gd name="adj4" fmla="val 14968173"/>
            <a:gd name="adj5" fmla="val 9627"/>
          </a:avLst>
        </a:prstGeom>
        <a:gradFill flip="none" rotWithShape="1">
          <a:gsLst>
            <a:gs pos="0">
              <a:srgbClr val="00FF00"/>
            </a:gs>
            <a:gs pos="100000">
              <a:srgbClr val="FF000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DED20-0006-D146-9323-296648861C37}">
      <dsp:nvSpPr>
        <dsp:cNvPr id="0" name=""/>
        <dsp:cNvSpPr/>
      </dsp:nvSpPr>
      <dsp:spPr>
        <a:xfrm>
          <a:off x="1705380" y="186796"/>
          <a:ext cx="956824" cy="95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900" kern="1200" dirty="0"/>
        </a:p>
      </dsp:txBody>
      <dsp:txXfrm>
        <a:off x="1705380" y="186796"/>
        <a:ext cx="956824" cy="956824"/>
      </dsp:txXfrm>
    </dsp:sp>
    <dsp:sp modelId="{A6F14F4B-94E0-EB43-B392-8E5378A24F33}">
      <dsp:nvSpPr>
        <dsp:cNvPr id="0" name=""/>
        <dsp:cNvSpPr/>
      </dsp:nvSpPr>
      <dsp:spPr>
        <a:xfrm>
          <a:off x="249695" y="-999"/>
          <a:ext cx="2260576" cy="2260576"/>
        </a:xfrm>
        <a:prstGeom prst="circularArrow">
          <a:avLst>
            <a:gd name="adj1" fmla="val 8254"/>
            <a:gd name="adj2" fmla="val 576563"/>
            <a:gd name="adj3" fmla="val 2961816"/>
            <a:gd name="adj4" fmla="val 53089"/>
            <a:gd name="adj5" fmla="val 9629"/>
          </a:avLst>
        </a:prstGeom>
        <a:gradFill flip="none" rotWithShape="1">
          <a:gsLst>
            <a:gs pos="0">
              <a:srgbClr val="00FF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8ECB98-35CC-8B42-AA79-0ADB349AED47}">
      <dsp:nvSpPr>
        <dsp:cNvPr id="0" name=""/>
        <dsp:cNvSpPr/>
      </dsp:nvSpPr>
      <dsp:spPr>
        <a:xfrm>
          <a:off x="901571" y="1579034"/>
          <a:ext cx="956824" cy="95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900" kern="1200"/>
        </a:p>
      </dsp:txBody>
      <dsp:txXfrm>
        <a:off x="901571" y="1579034"/>
        <a:ext cx="956824" cy="956824"/>
      </dsp:txXfrm>
    </dsp:sp>
    <dsp:sp modelId="{48544B08-55AB-EA40-AAFA-0388F8FD52AE}">
      <dsp:nvSpPr>
        <dsp:cNvPr id="0" name=""/>
        <dsp:cNvSpPr/>
      </dsp:nvSpPr>
      <dsp:spPr>
        <a:xfrm>
          <a:off x="249695" y="-999"/>
          <a:ext cx="2260576" cy="2260576"/>
        </a:xfrm>
        <a:prstGeom prst="circularArrow">
          <a:avLst>
            <a:gd name="adj1" fmla="val 8254"/>
            <a:gd name="adj2" fmla="val 576563"/>
            <a:gd name="adj3" fmla="val 10170349"/>
            <a:gd name="adj4" fmla="val 7261621"/>
            <a:gd name="adj5" fmla="val 9629"/>
          </a:avLst>
        </a:prstGeom>
        <a:solidFill>
          <a:srgbClr val="00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E3C85-7605-D74F-8671-76FDD9CDAF80}">
      <dsp:nvSpPr>
        <dsp:cNvPr id="0" name=""/>
        <dsp:cNvSpPr/>
      </dsp:nvSpPr>
      <dsp:spPr>
        <a:xfrm>
          <a:off x="97762" y="186796"/>
          <a:ext cx="956824" cy="956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900" kern="1200"/>
        </a:p>
      </dsp:txBody>
      <dsp:txXfrm>
        <a:off x="97762" y="186796"/>
        <a:ext cx="956824" cy="956824"/>
      </dsp:txXfrm>
    </dsp:sp>
    <dsp:sp modelId="{4E4134FC-FF18-164F-8B96-69479375EB51}">
      <dsp:nvSpPr>
        <dsp:cNvPr id="0" name=""/>
        <dsp:cNvSpPr/>
      </dsp:nvSpPr>
      <dsp:spPr>
        <a:xfrm>
          <a:off x="249695" y="-999"/>
          <a:ext cx="2260576" cy="2260576"/>
        </a:xfrm>
        <a:prstGeom prst="circularArrow">
          <a:avLst>
            <a:gd name="adj1" fmla="val 8254"/>
            <a:gd name="adj2" fmla="val 576563"/>
            <a:gd name="adj3" fmla="val 16854816"/>
            <a:gd name="adj4" fmla="val 14968621"/>
            <a:gd name="adj5" fmla="val 9629"/>
          </a:avLst>
        </a:prstGeom>
        <a:gradFill flip="none" rotWithShape="1">
          <a:gsLst>
            <a:gs pos="0">
              <a:srgbClr val="00FF00"/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path path="circle">
            <a:fillToRect t="100000" r="100000"/>
          </a:path>
          <a:tileRect l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DED20-0006-D146-9323-296648861C37}">
      <dsp:nvSpPr>
        <dsp:cNvPr id="0" name=""/>
        <dsp:cNvSpPr/>
      </dsp:nvSpPr>
      <dsp:spPr>
        <a:xfrm>
          <a:off x="923526" y="363873"/>
          <a:ext cx="548483" cy="54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 dirty="0"/>
        </a:p>
      </dsp:txBody>
      <dsp:txXfrm>
        <a:off x="923526" y="363873"/>
        <a:ext cx="548483" cy="548483"/>
      </dsp:txXfrm>
    </dsp:sp>
    <dsp:sp modelId="{A6F14F4B-94E0-EB43-B392-8E5378A24F33}">
      <dsp:nvSpPr>
        <dsp:cNvPr id="0" name=""/>
        <dsp:cNvSpPr/>
      </dsp:nvSpPr>
      <dsp:spPr>
        <a:xfrm>
          <a:off x="87152" y="255706"/>
          <a:ext cx="1297903" cy="1297903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rgbClr val="00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8ECB98-35CC-8B42-AA79-0ADB349AED47}">
      <dsp:nvSpPr>
        <dsp:cNvPr id="0" name=""/>
        <dsp:cNvSpPr/>
      </dsp:nvSpPr>
      <dsp:spPr>
        <a:xfrm>
          <a:off x="461862" y="1163500"/>
          <a:ext cx="548483" cy="54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/>
        </a:p>
      </dsp:txBody>
      <dsp:txXfrm>
        <a:off x="461862" y="1163500"/>
        <a:ext cx="548483" cy="548483"/>
      </dsp:txXfrm>
    </dsp:sp>
    <dsp:sp modelId="{48544B08-55AB-EA40-AAFA-0388F8FD52AE}">
      <dsp:nvSpPr>
        <dsp:cNvPr id="0" name=""/>
        <dsp:cNvSpPr/>
      </dsp:nvSpPr>
      <dsp:spPr>
        <a:xfrm>
          <a:off x="87152" y="255706"/>
          <a:ext cx="1297903" cy="1297903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E3C85-7605-D74F-8671-76FDD9CDAF80}">
      <dsp:nvSpPr>
        <dsp:cNvPr id="0" name=""/>
        <dsp:cNvSpPr/>
      </dsp:nvSpPr>
      <dsp:spPr>
        <a:xfrm>
          <a:off x="197" y="363873"/>
          <a:ext cx="548483" cy="54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700" kern="1200"/>
        </a:p>
      </dsp:txBody>
      <dsp:txXfrm>
        <a:off x="197" y="363873"/>
        <a:ext cx="548483" cy="548483"/>
      </dsp:txXfrm>
    </dsp:sp>
    <dsp:sp modelId="{4E4134FC-FF18-164F-8B96-69479375EB51}">
      <dsp:nvSpPr>
        <dsp:cNvPr id="0" name=""/>
        <dsp:cNvSpPr/>
      </dsp:nvSpPr>
      <dsp:spPr>
        <a:xfrm>
          <a:off x="87152" y="255706"/>
          <a:ext cx="1297903" cy="1297903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fld id="{0433AA18-26B1-3744-9597-394BBC74D2E1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617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smtClean="0"/>
              <a:t>Klik for at redigere teksttypografierne i masteren</a:t>
            </a:r>
          </a:p>
          <a:p>
            <a:pPr lvl="1"/>
            <a:r>
              <a:rPr lang="da-DK" noProof="0" smtClean="0"/>
              <a:t>Andet niveau</a:t>
            </a:r>
          </a:p>
          <a:p>
            <a:pPr lvl="2"/>
            <a:r>
              <a:rPr lang="da-DK" noProof="0" smtClean="0"/>
              <a:t>Tredje niveau</a:t>
            </a:r>
          </a:p>
          <a:p>
            <a:pPr lvl="3"/>
            <a:r>
              <a:rPr lang="da-DK" noProof="0" smtClean="0"/>
              <a:t>Fjerde niveau</a:t>
            </a:r>
          </a:p>
          <a:p>
            <a:pPr lvl="4"/>
            <a:r>
              <a:rPr lang="da-DK" noProof="0" smtClean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fld id="{0558C68F-FAB4-8D4C-B67B-F1BF3670353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89041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19FD5DBE-8CE9-924F-99D2-8BA037063A89}" type="slidenum">
              <a:rPr lang="da-DK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da-DK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7725" y="744538"/>
            <a:ext cx="3417888" cy="2563812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3640138"/>
            <a:ext cx="4891088" cy="5541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sz="1000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 txBox="1">
            <a:spLocks noGrp="1" noChangeArrowheads="1"/>
          </p:cNvSpPr>
          <p:nvPr/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 eaLnBrk="1" hangingPunct="1"/>
            <a:fld id="{D6FA6B91-8AAC-3B4A-BA8E-E4353C87CD74}" type="slidenum">
              <a:rPr lang="en-US" sz="1200">
                <a:solidFill>
                  <a:schemeClr val="tx1"/>
                </a:solidFill>
                <a:latin typeface="Times New Roman" charset="0"/>
              </a:rPr>
              <a:pPr algn="r" eaLnBrk="1" hangingPunct="1"/>
              <a:t>10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Front_Top_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P_Logo_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2514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857250" y="3429000"/>
            <a:ext cx="7524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sz="3900">
              <a:solidFill>
                <a:srgbClr val="C51538"/>
              </a:solidFill>
              <a:latin typeface="Impac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2438400"/>
            <a:ext cx="7543800" cy="533400"/>
          </a:xfrm>
        </p:spPr>
        <p:txBody>
          <a:bodyPr anchor="t"/>
          <a:lstStyle>
            <a:lvl1pPr>
              <a:defRPr sz="3900"/>
            </a:lvl1pPr>
          </a:lstStyle>
          <a:p>
            <a:r>
              <a:rPr lang="en-GB" dirty="0" smtClean="0"/>
              <a:t>Click to edit Master title style</a:t>
            </a:r>
            <a:endParaRPr lang="da-DK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8200" y="5562600"/>
            <a:ext cx="7543800" cy="228600"/>
          </a:xfrm>
        </p:spPr>
        <p:txBody>
          <a:bodyPr/>
          <a:lstStyle>
            <a:lvl1pPr>
              <a:defRPr sz="1600">
                <a:latin typeface="Cambria"/>
                <a:cs typeface="Cambria"/>
              </a:defRPr>
            </a:lvl1pPr>
          </a:lstStyle>
          <a:p>
            <a:r>
              <a:rPr lang="en-GB" dirty="0" smtClean="0"/>
              <a:t>Click to edit Master subtitle style</a:t>
            </a:r>
            <a:endParaRPr lang="da-DK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838200" y="6553200"/>
            <a:ext cx="7543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6A6F77"/>
                </a:solidFill>
                <a:latin typeface="Verdana" pitchFamily="32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da-DK"/>
              <a:t>sdfgafgafga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610600" y="6648450"/>
            <a:ext cx="4191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6B404CF9-71AE-6642-B764-8CA876B3CC89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334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14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609600"/>
            <a:ext cx="1885950" cy="5791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09600"/>
            <a:ext cx="5505450" cy="5791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170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43100"/>
            <a:ext cx="3695700" cy="215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248150"/>
            <a:ext cx="3695700" cy="215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83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43100"/>
            <a:ext cx="3695700" cy="215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248150"/>
            <a:ext cx="3695700" cy="21526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0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8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04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42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86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69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41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27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9" descr="Second_To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09600"/>
            <a:ext cx="7543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da-DK" dirty="0"/>
          </a:p>
        </p:txBody>
      </p:sp>
      <p:sp>
        <p:nvSpPr>
          <p:cNvPr id="3076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43100"/>
            <a:ext cx="75438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a-DK"/>
          </a:p>
        </p:txBody>
      </p:sp>
      <p:pic>
        <p:nvPicPr>
          <p:cNvPr id="3077" name="Picture 40" descr="IMP_Logo_2Colou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Cambria"/>
          <a:ea typeface="ＭＳ Ｐゴシック" charset="0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C51538"/>
          </a:solidFill>
          <a:latin typeface="Impac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rgbClr val="4B4F55"/>
          </a:solidFill>
          <a:latin typeface="+mn-lt"/>
          <a:ea typeface="ＭＳ Ｐゴシック" charset="0"/>
          <a:cs typeface="+mn-cs"/>
        </a:defRPr>
      </a:lvl1pPr>
      <a:lvl2pPr marL="571500" indent="-1905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rgbClr val="4B4F55"/>
          </a:solidFill>
          <a:latin typeface="+mn-lt"/>
          <a:ea typeface="ＭＳ Ｐゴシック" charset="0"/>
        </a:defRPr>
      </a:lvl2pPr>
      <a:lvl3pPr marL="952500" indent="-1905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4B4F55"/>
          </a:solidFill>
          <a:latin typeface="+mn-lt"/>
          <a:ea typeface="ＭＳ Ｐゴシック" charset="0"/>
        </a:defRPr>
      </a:lvl3pPr>
      <a:lvl4pPr marL="1333500" indent="-1905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rgbClr val="4B4F55"/>
          </a:solidFill>
          <a:latin typeface="+mn-lt"/>
          <a:ea typeface="ＭＳ Ｐゴシック" charset="0"/>
        </a:defRPr>
      </a:lvl4pPr>
      <a:lvl5pPr marL="1727200" indent="-203200" algn="l" rtl="0" eaLnBrk="1" fontAlgn="base" hangingPunct="1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  <a:ea typeface="ＭＳ Ｐゴシック" charset="0"/>
        </a:defRPr>
      </a:lvl5pPr>
      <a:lvl6pPr marL="2184400" indent="-203200" algn="l" rtl="0" eaLnBrk="1" fontAlgn="base" hangingPunct="1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6pPr>
      <a:lvl7pPr marL="2641600" indent="-203200" algn="l" rtl="0" eaLnBrk="1" fontAlgn="base" hangingPunct="1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7pPr>
      <a:lvl8pPr marL="3098800" indent="-203200" algn="l" rtl="0" eaLnBrk="1" fontAlgn="base" hangingPunct="1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8pPr>
      <a:lvl9pPr marL="3556000" indent="-203200" algn="l" rtl="0" eaLnBrk="1" fontAlgn="base" hangingPunct="1">
        <a:spcBef>
          <a:spcPct val="20000"/>
        </a:spcBef>
        <a:spcAft>
          <a:spcPct val="0"/>
        </a:spcAft>
        <a:buChar char="°"/>
        <a:defRPr sz="1400">
          <a:solidFill>
            <a:srgbClr val="4B4F5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g"/><Relationship Id="rId4" Type="http://schemas.openxmlformats.org/officeDocument/2006/relationships/video" Target="../media/media1.m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microsoft.com/office/2007/relationships/media" Target="file://localhost/Users/origimbo/AMCG/myTalks/China2013/FlowPastAMCG-NEW.AVI" TargetMode="External"/><Relationship Id="rId2" Type="http://schemas.openxmlformats.org/officeDocument/2006/relationships/video" Target="file://localhost/Users/origimbo/AMCG/myTalks/China2013/FlowPastAMCG-NEW.AV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hyperlink" Target="http://www.vgest.net" TargetMode="External"/><Relationship Id="rId7" Type="http://schemas.openxmlformats.org/officeDocument/2006/relationships/image" Target="../media/image29.png"/><Relationship Id="rId1" Type="http://schemas.openxmlformats.org/officeDocument/2006/relationships/tags" Target="../tags/tag2.xml"/><Relationship Id="rId2" Type="http://schemas.microsoft.com/office/2007/relationships/media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Relationship Id="rId3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0.png"/><Relationship Id="rId1" Type="http://schemas.microsoft.com/office/2007/relationships/media" Target="../media/media7.mpg"/><Relationship Id="rId2" Type="http://schemas.openxmlformats.org/officeDocument/2006/relationships/video" Target="../media/media7.m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0.png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microsoft.com/office/2007/relationships/media" Target="../media/media7.mpg"/><Relationship Id="rId2" Type="http://schemas.openxmlformats.org/officeDocument/2006/relationships/video" Target="../media/media7.mpg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8.png"/><Relationship Id="rId1" Type="http://schemas.microsoft.com/office/2007/relationships/media" Target="../media/media8.gif"/><Relationship Id="rId2" Type="http://schemas.openxmlformats.org/officeDocument/2006/relationships/video" Target="../media/media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1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eg"/><Relationship Id="rId3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7.png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77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hyperlink" Target="mailto:j.percival@imperial.ac.uk" TargetMode="External"/><Relationship Id="rId5" Type="http://schemas.openxmlformats.org/officeDocument/2006/relationships/image" Target="../media/image6.png"/><Relationship Id="rId1" Type="http://schemas.microsoft.com/office/2007/relationships/media" Target="file:///\\vboxsrv\dp204\Presentations\ICL\JXiang\FlowPastAMCG-NEW.wmv" TargetMode="External"/><Relationship Id="rId2" Type="http://schemas.openxmlformats.org/officeDocument/2006/relationships/video" Target="file:///\\vboxsrv\dp204\Presentations\ICL\JXiang\FlowPastAMCG-NEW.wm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emf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avi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1" Type="http://schemas.openxmlformats.org/officeDocument/2006/relationships/tags" Target="../tags/tag1.xml"/><Relationship Id="rId2" Type="http://schemas.microsoft.com/office/2007/relationships/media" Target="../media/media3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060575"/>
            <a:ext cx="9144000" cy="1500188"/>
          </a:xfrm>
        </p:spPr>
        <p:txBody>
          <a:bodyPr/>
          <a:lstStyle/>
          <a:p>
            <a:pPr algn="ctr" eaLnBrk="1" hangingPunct="1"/>
            <a:r>
              <a:rPr lang="en-US" sz="2800" dirty="0" smtClean="0">
                <a:latin typeface="+mj-lt"/>
                <a:cs typeface="Bookman Old Style"/>
              </a:rPr>
              <a:t>Pathways Towards Unstructured Mesh </a:t>
            </a:r>
            <a:r>
              <a:rPr lang="en-US" sz="2800" dirty="0" err="1" smtClean="0">
                <a:latin typeface="+mj-lt"/>
                <a:cs typeface="Bookman Old Style"/>
              </a:rPr>
              <a:t>Adaptivity</a:t>
            </a:r>
            <a:r>
              <a:rPr lang="en-US" sz="2800" dirty="0" smtClean="0">
                <a:latin typeface="+mj-lt"/>
                <a:cs typeface="Bookman Old Style"/>
              </a:rPr>
              <a:t/>
            </a:r>
            <a:br>
              <a:rPr lang="en-US" sz="2800" dirty="0" smtClean="0">
                <a:latin typeface="+mj-lt"/>
                <a:cs typeface="Bookman Old Style"/>
              </a:rPr>
            </a:br>
            <a:r>
              <a:rPr lang="en-US" sz="2800" dirty="0" smtClean="0">
                <a:latin typeface="+mj-lt"/>
                <a:cs typeface="Bookman Old Style"/>
              </a:rPr>
              <a:t> for Reservoir </a:t>
            </a:r>
            <a:r>
              <a:rPr lang="en-US" sz="2800" dirty="0" err="1">
                <a:latin typeface="+mj-lt"/>
                <a:cs typeface="Bookman Old Style"/>
              </a:rPr>
              <a:t>M</a:t>
            </a:r>
            <a:r>
              <a:rPr lang="en-US" sz="2800" dirty="0" err="1" smtClean="0">
                <a:latin typeface="+mj-lt"/>
                <a:cs typeface="Bookman Old Style"/>
              </a:rPr>
              <a:t>odelling</a:t>
            </a:r>
            <a:endParaRPr lang="en-GB" sz="2800" dirty="0">
              <a:latin typeface="+mj-lt"/>
              <a:cs typeface="Bookman Old Style"/>
            </a:endParaRP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428625" y="3140968"/>
            <a:ext cx="8715375" cy="1285875"/>
          </a:xfrm>
        </p:spPr>
        <p:txBody>
          <a:bodyPr/>
          <a:lstStyle/>
          <a:p>
            <a:pPr marL="0" indent="0" algn="ctr"/>
            <a:r>
              <a:rPr lang="en-US" sz="2000" b="1" dirty="0" smtClean="0">
                <a:solidFill>
                  <a:schemeClr val="tx2"/>
                </a:solidFill>
                <a:latin typeface="Apple Chancery"/>
                <a:cs typeface="Apple Chancery"/>
              </a:rPr>
              <a:t>James 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Percival</a:t>
            </a:r>
            <a:r>
              <a:rPr lang="en-US" sz="2000" b="1" dirty="0" smtClean="0">
                <a:solidFill>
                  <a:schemeClr val="tx2"/>
                </a:solidFill>
                <a:latin typeface="Apple Chancery"/>
                <a:cs typeface="Apple Chancery"/>
              </a:rPr>
              <a:t>, Pablo 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Salinas, </a:t>
            </a:r>
            <a:r>
              <a:rPr lang="en-US" sz="2000" b="1" dirty="0" err="1">
                <a:solidFill>
                  <a:schemeClr val="tx2"/>
                </a:solidFill>
                <a:latin typeface="Apple Chancery"/>
                <a:cs typeface="Apple Chancery"/>
              </a:rPr>
              <a:t>Dimitrios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Apple Chancery"/>
                <a:cs typeface="Apple Chancery"/>
              </a:rPr>
              <a:t>Pavlidis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latin typeface="Apple Chancery"/>
                <a:cs typeface="Apple Chancery"/>
              </a:rPr>
              <a:t>Zhihua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Apple Chancery"/>
                <a:cs typeface="Apple Chancery"/>
              </a:rPr>
              <a:t>Xie</a:t>
            </a:r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, </a:t>
            </a:r>
          </a:p>
          <a:p>
            <a:pPr marL="0" indent="0" algn="ctr" eaLnBrk="1" hangingPunct="1"/>
            <a:r>
              <a:rPr lang="en-US" sz="2000" b="1" dirty="0">
                <a:solidFill>
                  <a:schemeClr val="tx2"/>
                </a:solidFill>
                <a:latin typeface="Apple Chancery"/>
                <a:cs typeface="Apple Chancery"/>
              </a:rPr>
              <a:t>Chris Pain,  Matthew Jackson</a:t>
            </a:r>
          </a:p>
          <a:p>
            <a:pPr marL="0" indent="0" algn="ctr" eaLnBrk="1" hangingPunct="1"/>
            <a:endParaRPr lang="en-US" sz="2000" b="1" dirty="0">
              <a:solidFill>
                <a:schemeClr val="tx2"/>
              </a:solidFill>
              <a:latin typeface="Cambria" charset="0"/>
            </a:endParaRPr>
          </a:p>
          <a:p>
            <a:pPr marL="0" indent="0" algn="ctr" eaLnBrk="1" hangingPunct="1"/>
            <a:r>
              <a:rPr lang="en-US" sz="2000" b="1" dirty="0">
                <a:solidFill>
                  <a:schemeClr val="tx2"/>
                </a:solidFill>
                <a:latin typeface="Cambria" charset="0"/>
              </a:rPr>
              <a:t>Applied </a:t>
            </a:r>
            <a:r>
              <a:rPr lang="en-US" sz="2000" b="1" dirty="0" err="1">
                <a:solidFill>
                  <a:schemeClr val="tx2"/>
                </a:solidFill>
                <a:latin typeface="Cambria" charset="0"/>
              </a:rPr>
              <a:t>Modelling</a:t>
            </a:r>
            <a:r>
              <a:rPr lang="en-US" sz="2000" b="1" dirty="0">
                <a:solidFill>
                  <a:schemeClr val="tx2"/>
                </a:solidFill>
                <a:latin typeface="Cambria" charset="0"/>
              </a:rPr>
              <a:t> and Computation Group</a:t>
            </a:r>
          </a:p>
          <a:p>
            <a:pPr marL="0" indent="0" algn="ctr"/>
            <a:r>
              <a:rPr lang="fr-FR" sz="2000" b="1" dirty="0" err="1">
                <a:solidFill>
                  <a:schemeClr val="tx2"/>
                </a:solidFill>
                <a:latin typeface="Cambria" charset="0"/>
              </a:rPr>
              <a:t>Novel</a:t>
            </a:r>
            <a:r>
              <a:rPr lang="fr-FR" sz="2000" b="1" dirty="0">
                <a:solidFill>
                  <a:schemeClr val="tx2"/>
                </a:solidFill>
                <a:latin typeface="Cambria" charset="0"/>
              </a:rPr>
              <a:t> </a:t>
            </a:r>
            <a:r>
              <a:rPr lang="fr-FR" sz="2000" b="1" dirty="0" err="1">
                <a:solidFill>
                  <a:schemeClr val="tx2"/>
                </a:solidFill>
                <a:latin typeface="Cambria" charset="0"/>
              </a:rPr>
              <a:t>Reservoir</a:t>
            </a:r>
            <a:r>
              <a:rPr lang="fr-FR" sz="2000" b="1" dirty="0">
                <a:solidFill>
                  <a:schemeClr val="tx2"/>
                </a:solidFill>
                <a:latin typeface="Cambria" charset="0"/>
              </a:rPr>
              <a:t> </a:t>
            </a:r>
            <a:r>
              <a:rPr lang="fr-FR" sz="2000" b="1" dirty="0" err="1">
                <a:solidFill>
                  <a:schemeClr val="tx2"/>
                </a:solidFill>
                <a:latin typeface="Cambria" charset="0"/>
              </a:rPr>
              <a:t>Modelling</a:t>
            </a:r>
            <a:r>
              <a:rPr lang="fr-FR" sz="2000" b="1" dirty="0">
                <a:solidFill>
                  <a:schemeClr val="tx2"/>
                </a:solidFill>
                <a:latin typeface="Cambria" charset="0"/>
              </a:rPr>
              <a:t> and Simulation Group</a:t>
            </a:r>
            <a:endParaRPr lang="en-US" sz="2000" b="1" dirty="0">
              <a:solidFill>
                <a:schemeClr val="tx2"/>
              </a:solidFill>
              <a:latin typeface="Cambria" charset="0"/>
            </a:endParaRPr>
          </a:p>
        </p:txBody>
      </p:sp>
      <p:pic>
        <p:nvPicPr>
          <p:cNvPr id="512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6638"/>
            <a:ext cx="914400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15"/>
          <p:cNvSpPr txBox="1">
            <a:spLocks noChangeArrowheads="1"/>
          </p:cNvSpPr>
          <p:nvPr/>
        </p:nvSpPr>
        <p:spPr bwMode="auto">
          <a:xfrm>
            <a:off x="71438" y="5214938"/>
            <a:ext cx="90011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GB" sz="2400" b="1" dirty="0">
                <a:solidFill>
                  <a:schemeClr val="accent1"/>
                </a:solidFill>
                <a:latin typeface="+mn-lt"/>
              </a:rPr>
              <a:t>Presentation to </a:t>
            </a:r>
            <a:r>
              <a:rPr lang="en-GB" sz="2400" b="1" dirty="0" smtClean="0">
                <a:solidFill>
                  <a:schemeClr val="accent1"/>
                </a:solidFill>
                <a:latin typeface="+mn-lt"/>
              </a:rPr>
              <a:t>NORMS</a:t>
            </a:r>
          </a:p>
          <a:p>
            <a:pPr algn="ctr" eaLnBrk="1" hangingPunct="1">
              <a:spcBef>
                <a:spcPct val="20000"/>
              </a:spcBef>
            </a:pPr>
            <a:r>
              <a:rPr lang="en-GB" sz="2400" b="1" dirty="0" smtClean="0">
                <a:solidFill>
                  <a:schemeClr val="accent1"/>
                </a:solidFill>
                <a:latin typeface="+mn-lt"/>
              </a:rPr>
              <a:t>12</a:t>
            </a:r>
            <a:r>
              <a:rPr lang="en-GB" sz="2400" b="1" baseline="30000" dirty="0" smtClean="0">
                <a:solidFill>
                  <a:schemeClr val="accent1"/>
                </a:solidFill>
                <a:latin typeface="+mn-lt"/>
              </a:rPr>
              <a:t>th</a:t>
            </a:r>
            <a:r>
              <a:rPr lang="en-GB" sz="2400" b="1" dirty="0" smtClean="0">
                <a:solidFill>
                  <a:schemeClr val="accent1"/>
                </a:solidFill>
                <a:latin typeface="+mn-lt"/>
              </a:rPr>
              <a:t> November 2014   </a:t>
            </a:r>
            <a:endParaRPr lang="en-GB" sz="2400" b="1" dirty="0">
              <a:solidFill>
                <a:schemeClr val="accent1"/>
              </a:solidFill>
              <a:latin typeface="+mn-lt"/>
            </a:endParaRPr>
          </a:p>
          <a:p>
            <a:pPr algn="ctr" eaLnBrk="1" hangingPunct="1">
              <a:spcBef>
                <a:spcPct val="20000"/>
              </a:spcBef>
            </a:pPr>
            <a:endParaRPr lang="en-US" sz="24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FlowPastAMCG-NEW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0"/>
            <a:ext cx="3937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logo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36804" y="-34040"/>
            <a:ext cx="2347364" cy="1734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5940425" y="3429000"/>
            <a:ext cx="32035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04800" indent="-304800"/>
            <a:r>
              <a:rPr lang="en-GB" sz="1400">
                <a:solidFill>
                  <a:srgbClr val="040404"/>
                </a:solidFill>
              </a:rPr>
              <a:t>	Xiang, J. et al. 2009. Finite strain, finite rotation quadratic tetrahedral element for the combined finite-discrete element method. </a:t>
            </a:r>
            <a:r>
              <a:rPr lang="en-GB" sz="1400" i="1">
                <a:solidFill>
                  <a:srgbClr val="040404"/>
                </a:solidFill>
              </a:rPr>
              <a:t>Int Journal for Numerical Methods in Engineering DOI:</a:t>
            </a:r>
            <a:r>
              <a:rPr lang="en-US" sz="1400" i="1">
                <a:solidFill>
                  <a:srgbClr val="040404"/>
                </a:solidFill>
              </a:rPr>
              <a:t>10.1002/nme.2599</a:t>
            </a:r>
            <a:r>
              <a:rPr lang="en-US" sz="1400">
                <a:solidFill>
                  <a:srgbClr val="4B4F55"/>
                </a:solidFill>
              </a:rPr>
              <a:t> </a:t>
            </a:r>
            <a:endParaRPr lang="en-US" sz="1400" i="1">
              <a:solidFill>
                <a:srgbClr val="4B4F55"/>
              </a:solidFill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300788" y="2133600"/>
            <a:ext cx="30241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6E6E6F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111D8F"/>
                </a:solidFill>
              </a:rPr>
              <a:t>Website:</a:t>
            </a:r>
          </a:p>
          <a:p>
            <a:pPr eaLnBrk="1" hangingPunct="1"/>
            <a:r>
              <a:rPr lang="en-US">
                <a:solidFill>
                  <a:srgbClr val="111D8F"/>
                </a:solidFill>
              </a:rPr>
              <a:t>http://</a:t>
            </a:r>
            <a:r>
              <a:rPr lang="en-US">
                <a:solidFill>
                  <a:srgbClr val="111D8F"/>
                </a:solidFill>
                <a:hlinkClick r:id="rId6"/>
              </a:rPr>
              <a:t>www.vgest.net</a:t>
            </a:r>
            <a:endParaRPr lang="en-US">
              <a:solidFill>
                <a:srgbClr val="111D8F"/>
              </a:solidFill>
            </a:endParaRPr>
          </a:p>
          <a:p>
            <a:pPr eaLnBrk="1" hangingPunct="1"/>
            <a:endParaRPr lang="en-US">
              <a:solidFill>
                <a:srgbClr val="111D8F"/>
              </a:solidFill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611560" y="404664"/>
            <a:ext cx="73342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eaLnBrk="0" hangingPunct="0"/>
            <a:r>
              <a:rPr lang="en-GB" sz="2800" dirty="0">
                <a:solidFill>
                  <a:srgbClr val="C51538"/>
                </a:solidFill>
                <a:latin typeface="+mn-lt"/>
              </a:rPr>
              <a:t>What is FEMDEM?</a:t>
            </a:r>
          </a:p>
        </p:txBody>
      </p:sp>
      <p:pic>
        <p:nvPicPr>
          <p:cNvPr id="5" name="four in box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988" y="2060848"/>
            <a:ext cx="5291303" cy="4797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6952414"/>
      </p:ext>
    </p:extLst>
  </p:cSld>
  <p:clrMapOvr>
    <a:masterClrMapping/>
  </p:clrMapOvr>
  <p:transition xmlns:p14="http://schemas.microsoft.com/office/powerpoint/2010/main" spd="slow" advTm="46246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+mn-lt"/>
              </a:rPr>
              <a:t>Mesh Free Methods</a:t>
            </a:r>
            <a:endParaRPr lang="en-GB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1628800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Smoothed Particle Hydrodynamics (SPH)</a:t>
            </a:r>
            <a:endParaRPr lang="en-GB" dirty="0"/>
          </a:p>
        </p:txBody>
      </p:sp>
      <p:pic>
        <p:nvPicPr>
          <p:cNvPr id="2" name="Splashing%20liquid%20using%20smoothed%20particle%20hydrodynamics%20(SPH)-S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2024845"/>
            <a:ext cx="6192688" cy="4644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2360" y="3789040"/>
            <a:ext cx="11295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</a:t>
            </a:r>
          </a:p>
          <a:p>
            <a:r>
              <a:rPr lang="en-US" dirty="0" smtClean="0"/>
              <a:t>from</a:t>
            </a:r>
          </a:p>
          <a:p>
            <a:r>
              <a:rPr lang="en-US" dirty="0" err="1" smtClean="0"/>
              <a:t>Youtube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M. Müller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7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Hybrid Methods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2996952"/>
            <a:ext cx="7481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Control volumes: - Just finite volumes piggybacking on finite elements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021288"/>
            <a:ext cx="226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Finite Element Mesh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342793" y="6021288"/>
            <a:ext cx="252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Finite element “nodes”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574198" y="5877272"/>
            <a:ext cx="21022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Voronoi</a:t>
            </a:r>
            <a:r>
              <a:rPr lang="en-GB" dirty="0" smtClean="0"/>
              <a:t> dual mesh </a:t>
            </a:r>
          </a:p>
          <a:p>
            <a:r>
              <a:rPr lang="en-US" dirty="0" smtClean="0"/>
              <a:t>C</a:t>
            </a:r>
            <a:r>
              <a:rPr lang="en-GB" dirty="0" err="1" smtClean="0"/>
              <a:t>ontrol</a:t>
            </a:r>
            <a:r>
              <a:rPr lang="en-GB" dirty="0" smtClean="0"/>
              <a:t> volumes</a:t>
            </a:r>
            <a:endParaRPr lang="en-GB" dirty="0"/>
          </a:p>
        </p:txBody>
      </p:sp>
      <p:pic>
        <p:nvPicPr>
          <p:cNvPr id="5" name="Picture 4" descr="MeshF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2515685" cy="1988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69382"/>
            <a:ext cx="2520280" cy="1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58" y="3501008"/>
            <a:ext cx="2641406" cy="208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1916832"/>
            <a:ext cx="6985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Methods combined. </a:t>
            </a:r>
          </a:p>
          <a:p>
            <a:pPr algn="ctr"/>
            <a:endParaRPr lang="en-GB" dirty="0"/>
          </a:p>
          <a:p>
            <a:pPr algn="ctr"/>
            <a:r>
              <a:rPr lang="en-GB" dirty="0" err="1" smtClean="0"/>
              <a:t>Eg</a:t>
            </a:r>
            <a:r>
              <a:rPr lang="en-GB" dirty="0" smtClean="0"/>
              <a:t>. Finite Element Method+  Discrete Element Method = FEMDEM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4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3356992"/>
            <a:ext cx="4968552" cy="3149014"/>
          </a:xfrm>
          <a:prstGeom prst="rect">
            <a:avLst/>
          </a:prstGeom>
        </p:spPr>
      </p:pic>
      <p:pic>
        <p:nvPicPr>
          <p:cNvPr id="15" name="Picture 14" descr="Nonunifor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24" y="3356992"/>
            <a:ext cx="5076056" cy="3217149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Motivation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Meshes &amp; Grids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928" y="1916832"/>
            <a:ext cx="29389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Trade-off: high resolution</a:t>
            </a:r>
          </a:p>
          <a:p>
            <a:r>
              <a:rPr lang="en-GB" dirty="0" smtClean="0"/>
              <a:t> </a:t>
            </a:r>
            <a:r>
              <a:rPr lang="en-GB" dirty="0" err="1" smtClean="0"/>
              <a:t>discretizations</a:t>
            </a:r>
            <a:r>
              <a:rPr lang="en-GB" dirty="0" smtClean="0"/>
              <a:t> often more</a:t>
            </a:r>
          </a:p>
          <a:p>
            <a:r>
              <a:rPr lang="en-GB" dirty="0" smtClean="0"/>
              <a:t> accurate, but take more </a:t>
            </a:r>
          </a:p>
          <a:p>
            <a:r>
              <a:rPr lang="en-GB" dirty="0" smtClean="0"/>
              <a:t>time to simulate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399097" y="3501008"/>
            <a:ext cx="2205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Idea: Only put high</a:t>
            </a:r>
          </a:p>
          <a:p>
            <a:r>
              <a:rPr lang="en-US" dirty="0"/>
              <a:t>r</a:t>
            </a:r>
            <a:r>
              <a:rPr lang="en-GB" dirty="0" err="1" smtClean="0"/>
              <a:t>esolution</a:t>
            </a:r>
            <a:r>
              <a:rPr lang="en-GB" dirty="0" smtClean="0"/>
              <a:t> “where </a:t>
            </a:r>
          </a:p>
          <a:p>
            <a:r>
              <a:rPr lang="en-GB" dirty="0" smtClean="0"/>
              <a:t>it needs to be”</a:t>
            </a:r>
          </a:p>
          <a:p>
            <a:r>
              <a:rPr lang="en-GB" dirty="0" smtClean="0"/>
              <a:t> dynamically.</a:t>
            </a:r>
            <a:endParaRPr lang="en-GB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13</a:t>
            </a:fld>
            <a:endParaRPr lang="en-US" dirty="0"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051720" y="3573016"/>
            <a:ext cx="2736304" cy="1656184"/>
            <a:chOff x="2051720" y="3573016"/>
            <a:chExt cx="2736304" cy="1656184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7784" y="3861048"/>
              <a:ext cx="21602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Warning!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Smaller spatial grid implies smaller </a:t>
              </a:r>
              <a:r>
                <a:rPr lang="en-GB" dirty="0" err="1" smtClean="0">
                  <a:solidFill>
                    <a:srgbClr val="040404"/>
                  </a:solidFill>
                </a:rPr>
                <a:t>timesteps</a:t>
              </a:r>
              <a:endParaRPr lang="en-GB" dirty="0">
                <a:solidFill>
                  <a:srgbClr val="040404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9552" y="1844824"/>
            <a:ext cx="3217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Meshs</a:t>
            </a:r>
            <a:r>
              <a:rPr lang="en-GB" dirty="0" smtClean="0"/>
              <a:t>/grids are ubiquitous </a:t>
            </a:r>
          </a:p>
          <a:p>
            <a:r>
              <a:rPr lang="en-GB" dirty="0" smtClean="0"/>
              <a:t>in computational science </a:t>
            </a:r>
          </a:p>
          <a:p>
            <a:endParaRPr lang="en-GB" dirty="0"/>
          </a:p>
          <a:p>
            <a:r>
              <a:rPr lang="en-GB" dirty="0" smtClean="0"/>
              <a:t>Discretization imposes length</a:t>
            </a:r>
          </a:p>
          <a:p>
            <a:r>
              <a:rPr lang="en-US" dirty="0" smtClean="0"/>
              <a:t>scale on the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922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M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2708920"/>
            <a:ext cx="6480720" cy="3888432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Motivation - AMR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14</a:t>
            </a:fld>
            <a:endParaRPr lang="en-US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2099" y="1556792"/>
            <a:ext cx="6139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Idea has been applied on structured meshes:</a:t>
            </a:r>
          </a:p>
          <a:p>
            <a:r>
              <a:rPr lang="en-GB" sz="2000" dirty="0" smtClean="0"/>
              <a:t>Adaptive Mesh Refinement (AMR)</a:t>
            </a:r>
            <a:endParaRPr lang="en-GB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9512" y="1844824"/>
            <a:ext cx="3059832" cy="1656184"/>
            <a:chOff x="2051720" y="3645024"/>
            <a:chExt cx="3059832" cy="1656184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051720" y="3645024"/>
              <a:ext cx="2880320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7784" y="3861048"/>
              <a:ext cx="24837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The video is created by hand, coarsening the high res photo.  No algorithm.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89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ct_t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556792"/>
            <a:ext cx="3996444" cy="5328592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Motivation - AMR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15</a:t>
            </a:fld>
            <a:endParaRPr lang="en-US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8024" y="1772816"/>
            <a:ext cx="3025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Adaptive Mesh Refinement: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47541" y="2564904"/>
            <a:ext cx="41569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Refinement forms a tree:</a:t>
            </a:r>
          </a:p>
          <a:p>
            <a:r>
              <a:rPr lang="en-GB" dirty="0"/>
              <a:t> </a:t>
            </a:r>
            <a:r>
              <a:rPr lang="en-GB" dirty="0" smtClean="0"/>
              <a:t>    Cell BB02 is in </a:t>
            </a:r>
            <a:r>
              <a:rPr lang="en-GB" dirty="0"/>
              <a:t>c</a:t>
            </a:r>
            <a:r>
              <a:rPr lang="en-GB" dirty="0" smtClean="0"/>
              <a:t>ell </a:t>
            </a:r>
            <a:r>
              <a:rPr lang="en-GB" dirty="0" err="1" smtClean="0"/>
              <a:t>cγ</a:t>
            </a:r>
            <a:r>
              <a:rPr lang="en-GB" dirty="0" smtClean="0"/>
              <a:t> is in Cell C6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6057" y="3501008"/>
            <a:ext cx="3312368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Convenient for implementation</a:t>
            </a:r>
          </a:p>
          <a:p>
            <a:endParaRPr lang="en-GB" dirty="0"/>
          </a:p>
          <a:p>
            <a:r>
              <a:rPr lang="en-GB" dirty="0" smtClean="0"/>
              <a:t>Less good for physics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</a:t>
            </a:r>
            <a:r>
              <a:rPr lang="en-GB" dirty="0" err="1" smtClean="0"/>
              <a:t>ots</a:t>
            </a:r>
            <a:r>
              <a:rPr lang="en-GB" dirty="0" smtClean="0"/>
              <a:t> of wasted resolution (especially in 3D)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Can only coarsen on predefined scales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Factors of 2 everywhere.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69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dirty="0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16</a:t>
            </a:fld>
            <a:endParaRPr lang="en-US" dirty="0">
              <a:latin typeface="Arial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Motivation/Methodology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700808"/>
            <a:ext cx="575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Fluidity uses unstructured meshes. Can we do better?</a:t>
            </a:r>
            <a:endParaRPr lang="en-GB" dirty="0"/>
          </a:p>
        </p:txBody>
      </p:sp>
      <p:pic>
        <p:nvPicPr>
          <p:cNvPr id="8" name="Picture 7" descr="Unstructur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708920"/>
            <a:ext cx="5361761" cy="3398225"/>
          </a:xfrm>
          <a:prstGeom prst="rect">
            <a:avLst/>
          </a:prstGeom>
        </p:spPr>
      </p:pic>
      <p:pic>
        <p:nvPicPr>
          <p:cNvPr id="9" name="Picture 8" descr="Unifor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772706"/>
            <a:ext cx="5012037" cy="31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dirty="0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17</a:t>
            </a:fld>
            <a:endParaRPr lang="en-US" dirty="0">
              <a:latin typeface="Arial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Motivation/Methodology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3688" y="1700808"/>
            <a:ext cx="6737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Yes: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Fewer wasted regions of high resolution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Not forced to preserve initial orientation or grid lengths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Length scales can differ along/across structures (anisotropy)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Fewer factors of 2.</a:t>
            </a:r>
          </a:p>
        </p:txBody>
      </p:sp>
      <p:pic>
        <p:nvPicPr>
          <p:cNvPr id="6" name="Picture 5" descr="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772706"/>
            <a:ext cx="5012037" cy="3176574"/>
          </a:xfrm>
          <a:prstGeom prst="rect">
            <a:avLst/>
          </a:prstGeom>
        </p:spPr>
      </p:pic>
      <p:pic>
        <p:nvPicPr>
          <p:cNvPr id="7" name="Picture 6" descr="Unstructu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708920"/>
            <a:ext cx="5361761" cy="33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smtClean="0"/>
              <a:t>Methodology </a:t>
            </a:r>
            <a:r>
              <a:rPr lang="en-US" dirty="0" smtClean="0"/>
              <a:t>–</a:t>
            </a:r>
            <a:r>
              <a:rPr lang="en-GB" dirty="0" smtClean="0"/>
              <a:t> An example of Mesh </a:t>
            </a:r>
            <a:r>
              <a:rPr lang="en-GB" dirty="0" err="1" smtClean="0"/>
              <a:t>Adaptivity</a:t>
            </a:r>
            <a:endParaRPr lang="en-GB" dirty="0"/>
          </a:p>
        </p:txBody>
      </p:sp>
      <p:pic>
        <p:nvPicPr>
          <p:cNvPr id="11" name="advection_exam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844824"/>
            <a:ext cx="6768752" cy="55244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3648" y="1556792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Advection of a Gaussian bubble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31640" y="2204864"/>
            <a:ext cx="157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Initial adaptive</a:t>
            </a:r>
          </a:p>
          <a:p>
            <a:pPr algn="ctr"/>
            <a:r>
              <a:rPr lang="en-GB" dirty="0" smtClean="0"/>
              <a:t> mesh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920881" y="2204864"/>
            <a:ext cx="101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daptive</a:t>
            </a:r>
          </a:p>
          <a:p>
            <a:pPr algn="ctr"/>
            <a:r>
              <a:rPr lang="en-GB" dirty="0" smtClean="0"/>
              <a:t> mesh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326970" y="2204864"/>
            <a:ext cx="91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Fixed</a:t>
            </a:r>
          </a:p>
          <a:p>
            <a:pPr algn="ctr"/>
            <a:r>
              <a:rPr lang="en-GB" dirty="0" smtClean="0"/>
              <a:t> mesh 1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732240" y="2204864"/>
            <a:ext cx="91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Fixed</a:t>
            </a:r>
          </a:p>
          <a:p>
            <a:pPr algn="ctr"/>
            <a:r>
              <a:rPr lang="en-GB" dirty="0" smtClean="0"/>
              <a:t> mesh 2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869767" y="6236834"/>
            <a:ext cx="101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daptive</a:t>
            </a:r>
          </a:p>
          <a:p>
            <a:pPr algn="ctr"/>
            <a:r>
              <a:rPr lang="en-GB" dirty="0" smtClean="0"/>
              <a:t> mesh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6236834"/>
            <a:ext cx="91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Fixed</a:t>
            </a:r>
          </a:p>
          <a:p>
            <a:pPr algn="ctr"/>
            <a:r>
              <a:rPr lang="en-GB" dirty="0" smtClean="0"/>
              <a:t> mesh 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681126" y="6236834"/>
            <a:ext cx="91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Fixed</a:t>
            </a:r>
          </a:p>
          <a:p>
            <a:pPr algn="ctr"/>
            <a:r>
              <a:rPr lang="en-GB" dirty="0" smtClean="0"/>
              <a:t> mesh 2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646784" y="6236834"/>
            <a:ext cx="942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Analytic</a:t>
            </a:r>
          </a:p>
          <a:p>
            <a:pPr algn="ctr"/>
            <a:r>
              <a:rPr lang="en-GB" dirty="0" smtClean="0"/>
              <a:t>solution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3528" y="2348880"/>
            <a:ext cx="3024336" cy="1656184"/>
            <a:chOff x="2051720" y="3573016"/>
            <a:chExt cx="3024336" cy="1656184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051720" y="3573016"/>
              <a:ext cx="2952328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55776" y="3645024"/>
              <a:ext cx="25202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Don’t adapt every </a:t>
              </a:r>
              <a:r>
                <a:rPr lang="en-GB" dirty="0" err="1" smtClean="0">
                  <a:solidFill>
                    <a:srgbClr val="040404"/>
                  </a:solidFill>
                </a:rPr>
                <a:t>timestep</a:t>
              </a:r>
              <a:r>
                <a:rPr lang="en-GB" dirty="0" smtClean="0">
                  <a:solidFill>
                    <a:srgbClr val="040404"/>
                  </a:solidFill>
                </a:rPr>
                <a:t> (dispersive &amp; expensive), do it every 10-100 </a:t>
              </a:r>
              <a:r>
                <a:rPr lang="en-GB" dirty="0" err="1" smtClean="0">
                  <a:solidFill>
                    <a:srgbClr val="040404"/>
                  </a:solidFill>
                </a:rPr>
                <a:t>timesteps</a:t>
              </a:r>
              <a:r>
                <a:rPr lang="en-GB" dirty="0" smtClean="0">
                  <a:solidFill>
                    <a:srgbClr val="040404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09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Mesh </a:t>
            </a:r>
            <a:r>
              <a:rPr lang="en-GB" dirty="0" err="1" smtClean="0"/>
              <a:t>Adaptivity</a:t>
            </a:r>
            <a:r>
              <a:rPr lang="en-GB" dirty="0" smtClean="0"/>
              <a:t>: Faster </a:t>
            </a:r>
            <a:r>
              <a:rPr lang="en-GB" dirty="0"/>
              <a:t>&amp;</a:t>
            </a:r>
            <a:r>
              <a:rPr lang="en-GB" dirty="0" smtClean="0"/>
              <a:t> more accurate solutions</a:t>
            </a:r>
            <a:endParaRPr lang="en-GB" dirty="0"/>
          </a:p>
        </p:txBody>
      </p:sp>
      <p:pic>
        <p:nvPicPr>
          <p:cNvPr id="3" name="Picture 2" descr="gaussian_converg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595120" cy="4946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632" y="190754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3861048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0.1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5877272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0.01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6237312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450435" y="622802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10000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020272" y="6237312"/>
            <a:ext cx="88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100000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556792"/>
            <a:ext cx="483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orders of magnitude smaller problem/half error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516216" y="1628800"/>
            <a:ext cx="142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30x speed up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2348880"/>
            <a:ext cx="3024336" cy="1656184"/>
            <a:chOff x="2051720" y="3573016"/>
            <a:chExt cx="3024336" cy="1656184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051720" y="3573016"/>
              <a:ext cx="2952328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55776" y="3645024"/>
              <a:ext cx="25202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Unstructured meshes are slower than structured for given size.</a:t>
              </a:r>
            </a:p>
            <a:p>
              <a:r>
                <a:rPr lang="en-GB" dirty="0" err="1" smtClean="0">
                  <a:solidFill>
                    <a:srgbClr val="040404"/>
                  </a:solidFill>
                </a:rPr>
                <a:t>Adaptivity</a:t>
              </a:r>
              <a:r>
                <a:rPr lang="en-GB" dirty="0" smtClean="0">
                  <a:solidFill>
                    <a:srgbClr val="040404"/>
                  </a:solidFill>
                </a:rPr>
                <a:t> is </a:t>
              </a:r>
              <a:r>
                <a:rPr lang="en-GB" u="sng" dirty="0" smtClean="0">
                  <a:solidFill>
                    <a:srgbClr val="040404"/>
                  </a:solidFill>
                </a:rPr>
                <a:t>important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80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2411413" y="63087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>
                <a:latin typeface="Arial" charset="0"/>
              </a:rPr>
              <a:t>© Imperial College London</a:t>
            </a:r>
            <a:endParaRPr lang="en-US">
              <a:latin typeface="Arial" charset="0"/>
            </a:endParaRPr>
          </a:p>
        </p:txBody>
      </p:sp>
      <p:sp>
        <p:nvSpPr>
          <p:cNvPr id="614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</a:rPr>
              <a:t>Page </a:t>
            </a:r>
            <a:fld id="{AF9690B5-9550-4B4C-B5C8-0FE8C6C1DB08}" type="slidenum">
              <a:rPr lang="en-US">
                <a:latin typeface="Arial" charset="0"/>
              </a:rPr>
              <a:pPr eaLnBrk="1" hangingPunct="1"/>
              <a:t>2</a:t>
            </a:fld>
            <a:endParaRPr lang="en-US" dirty="0">
              <a:latin typeface="Arial" charset="0"/>
            </a:endParaRPr>
          </a:p>
        </p:txBody>
      </p:sp>
      <p:sp>
        <p:nvSpPr>
          <p:cNvPr id="6148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Outline</a:t>
            </a:r>
          </a:p>
        </p:txBody>
      </p:sp>
      <p:sp>
        <p:nvSpPr>
          <p:cNvPr id="6149" name="TextBox 7"/>
          <p:cNvSpPr txBox="1">
            <a:spLocks noChangeArrowheads="1"/>
          </p:cNvSpPr>
          <p:nvPr/>
        </p:nvSpPr>
        <p:spPr bwMode="auto">
          <a:xfrm>
            <a:off x="611188" y="2060575"/>
            <a:ext cx="80645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marL="342900" indent="-342900" eaLnBrk="1" hangingPunct="1">
              <a:buFont typeface="Arial"/>
              <a:buChar char="•"/>
            </a:pPr>
            <a:r>
              <a:rPr lang="en-US" sz="2400" b="1" dirty="0" smtClean="0">
                <a:solidFill>
                  <a:srgbClr val="040404"/>
                </a:solidFill>
                <a:latin typeface="+mn-lt"/>
                <a:cs typeface="Cambria"/>
              </a:rPr>
              <a:t>Background  (What is Mesh </a:t>
            </a:r>
            <a:r>
              <a:rPr lang="en-US" sz="2400" b="1" dirty="0" err="1" smtClean="0">
                <a:solidFill>
                  <a:srgbClr val="040404"/>
                </a:solidFill>
                <a:latin typeface="+mn-lt"/>
                <a:cs typeface="Cambria"/>
              </a:rPr>
              <a:t>Adaptivity</a:t>
            </a:r>
            <a:r>
              <a:rPr lang="en-US" sz="2400" b="1" dirty="0" smtClean="0">
                <a:solidFill>
                  <a:srgbClr val="040404"/>
                </a:solidFill>
                <a:latin typeface="+mn-lt"/>
                <a:cs typeface="Cambria"/>
              </a:rPr>
              <a:t>?)</a:t>
            </a:r>
          </a:p>
          <a:p>
            <a:pPr marL="342900" indent="-342900" eaLnBrk="1" hangingPunct="1">
              <a:buFont typeface="Arial"/>
              <a:buChar char="•"/>
            </a:pPr>
            <a:endParaRPr lang="en-US" sz="2400" b="1" dirty="0" smtClean="0">
              <a:solidFill>
                <a:srgbClr val="040404"/>
              </a:solidFill>
              <a:latin typeface="+mn-lt"/>
              <a:cs typeface="Cambria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en-US" sz="2400" b="1" dirty="0" smtClean="0">
                <a:solidFill>
                  <a:srgbClr val="040404"/>
                </a:solidFill>
                <a:latin typeface="+mn-lt"/>
                <a:cs typeface="Cambria"/>
              </a:rPr>
              <a:t>Motivation    (Why Adapt Meshes?)</a:t>
            </a:r>
            <a:endParaRPr lang="en-US" sz="2400" b="1" dirty="0">
              <a:solidFill>
                <a:srgbClr val="040404"/>
              </a:solidFill>
              <a:latin typeface="+mn-lt"/>
              <a:cs typeface="Cambria"/>
            </a:endParaRPr>
          </a:p>
          <a:p>
            <a:pPr marL="342900" indent="-342900" eaLnBrk="1" hangingPunct="1">
              <a:buFont typeface="Arial"/>
              <a:buChar char="•"/>
            </a:pPr>
            <a:endParaRPr lang="en-US" sz="2400" b="1" dirty="0">
              <a:solidFill>
                <a:srgbClr val="040404"/>
              </a:solidFill>
              <a:latin typeface="+mn-lt"/>
              <a:cs typeface="Cambria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en-US" sz="2400" b="1" dirty="0" smtClean="0">
                <a:solidFill>
                  <a:srgbClr val="040404"/>
                </a:solidFill>
                <a:latin typeface="+mn-lt"/>
                <a:cs typeface="Cambria"/>
              </a:rPr>
              <a:t>Current Methodology (How does IC-FERST adapt meshes?) </a:t>
            </a:r>
            <a:endParaRPr lang="en-US" sz="2400" b="1" dirty="0">
              <a:solidFill>
                <a:srgbClr val="040404"/>
              </a:solidFill>
              <a:latin typeface="+mn-lt"/>
              <a:cs typeface="Cambria"/>
            </a:endParaRPr>
          </a:p>
          <a:p>
            <a:pPr marL="342900" indent="-342900" eaLnBrk="1" hangingPunct="1">
              <a:buFont typeface="Arial"/>
              <a:buChar char="•"/>
            </a:pPr>
            <a:endParaRPr lang="en-US" sz="2400" b="1" dirty="0">
              <a:solidFill>
                <a:srgbClr val="040404"/>
              </a:solidFill>
              <a:latin typeface="+mn-lt"/>
              <a:cs typeface="Cambria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lang="en-US" sz="2400" b="1" dirty="0" smtClean="0">
                <a:solidFill>
                  <a:srgbClr val="040404"/>
                </a:solidFill>
                <a:latin typeface="+mn-lt"/>
                <a:cs typeface="Cambria"/>
              </a:rPr>
              <a:t>Discussion (How to be better?)</a:t>
            </a:r>
            <a:endParaRPr lang="en-US" sz="2400" b="1" dirty="0">
              <a:solidFill>
                <a:srgbClr val="040404"/>
              </a:solidFill>
              <a:latin typeface="+mn-lt"/>
              <a:cs typeface="Cambri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dapt_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2" y="3882955"/>
            <a:ext cx="5004048" cy="3002429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i="1" dirty="0" smtClean="0">
                <a:solidFill>
                  <a:srgbClr val="C51538"/>
                </a:solidFill>
                <a:latin typeface="Calibri" charset="0"/>
              </a:rPr>
              <a:t>h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5517232"/>
            <a:ext cx="2918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Just like AMR for elements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628800"/>
            <a:ext cx="2728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r>
              <a:rPr lang="en-GB" dirty="0" smtClean="0"/>
              <a:t> </a:t>
            </a:r>
            <a:r>
              <a:rPr lang="en-US" dirty="0" smtClean="0"/>
              <a:t>–</a:t>
            </a:r>
            <a:r>
              <a:rPr lang="en-GB" dirty="0" smtClean="0"/>
              <a:t> for step length</a:t>
            </a:r>
          </a:p>
          <a:p>
            <a:r>
              <a:rPr lang="en-US" dirty="0" smtClean="0"/>
              <a:t>l</a:t>
            </a:r>
            <a:r>
              <a:rPr lang="en-GB" dirty="0" err="1" smtClean="0"/>
              <a:t>ike</a:t>
            </a:r>
            <a:r>
              <a:rPr lang="en-GB" dirty="0" smtClean="0"/>
              <a:t> delta x in </a:t>
            </a:r>
          </a:p>
          <a:p>
            <a:r>
              <a:rPr lang="en-GB" dirty="0" smtClean="0"/>
              <a:t>finite difference notation </a:t>
            </a:r>
          </a:p>
        </p:txBody>
      </p:sp>
      <p:pic>
        <p:nvPicPr>
          <p:cNvPr id="3" name="Picture 2" descr="adapt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618377"/>
            <a:ext cx="5177945" cy="31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9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2" y="3882955"/>
            <a:ext cx="5004048" cy="3002428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i="1" dirty="0" smtClean="0">
                <a:solidFill>
                  <a:srgbClr val="C51538"/>
                </a:solidFill>
                <a:latin typeface="Calibri" charset="0"/>
              </a:rPr>
              <a:t>r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2240" y="1700808"/>
            <a:ext cx="1716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 </a:t>
            </a:r>
            <a:r>
              <a:rPr lang="en-US" dirty="0" smtClean="0"/>
              <a:t>for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redistricution</a:t>
            </a:r>
            <a:r>
              <a:rPr lang="en-US" dirty="0" smtClean="0"/>
              <a:t>/</a:t>
            </a:r>
          </a:p>
          <a:p>
            <a:r>
              <a:rPr lang="en-US" dirty="0" smtClean="0"/>
              <a:t>repositioning</a:t>
            </a:r>
            <a:endParaRPr lang="en-GB" i="1" dirty="0"/>
          </a:p>
        </p:txBody>
      </p:sp>
      <p:pic>
        <p:nvPicPr>
          <p:cNvPr id="7" name="Picture 6" descr="adapt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618377"/>
            <a:ext cx="5177945" cy="31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3" y="3882955"/>
            <a:ext cx="5004046" cy="3002428"/>
          </a:xfrm>
          <a:prstGeom prst="rect">
            <a:avLst/>
          </a:prstGeom>
        </p:spPr>
      </p:pic>
      <p:pic>
        <p:nvPicPr>
          <p:cNvPr id="15" name="Picture 14" descr="adapt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618377"/>
            <a:ext cx="5177945" cy="3106767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i="1" dirty="0" smtClean="0">
                <a:solidFill>
                  <a:srgbClr val="C51538"/>
                </a:solidFill>
                <a:latin typeface="Calibri" charset="0"/>
              </a:rPr>
              <a:t>p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248" y="1772816"/>
            <a:ext cx="1568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 - </a:t>
            </a:r>
            <a:r>
              <a:rPr lang="en-GB" dirty="0" err="1" smtClean="0"/>
              <a:t>adaptivity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07504" y="1628800"/>
            <a:ext cx="2736304" cy="1656184"/>
            <a:chOff x="2051720" y="3573016"/>
            <a:chExt cx="2736304" cy="1656184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7784" y="3861048"/>
              <a:ext cx="2160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Warning!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We don’t currently do this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020272" y="2492896"/>
            <a:ext cx="18567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GB" dirty="0" smtClean="0"/>
              <a:t> for polynomial</a:t>
            </a:r>
          </a:p>
          <a:p>
            <a:r>
              <a:rPr lang="en-GB" dirty="0" smtClean="0"/>
              <a:t>order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7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dapt_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1088"/>
            <a:ext cx="2877547" cy="2158160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dirty="0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23</a:t>
            </a:fld>
            <a:endParaRPr lang="en-US" dirty="0"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700808"/>
            <a:ext cx="3443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Motivation: </a:t>
            </a:r>
            <a:r>
              <a:rPr lang="en-GB" sz="2000" dirty="0" err="1" smtClean="0"/>
              <a:t>Céa’s</a:t>
            </a:r>
            <a:r>
              <a:rPr lang="en-GB" sz="2000" dirty="0" smtClean="0"/>
              <a:t> Lemma</a:t>
            </a:r>
            <a:endParaRPr lang="en-GB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51520" y="4437112"/>
            <a:ext cx="2736304" cy="1656184"/>
            <a:chOff x="2051720" y="3573016"/>
            <a:chExt cx="2736304" cy="1656184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3861048"/>
              <a:ext cx="21602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Haven’t said anything about constant C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36096" y="1628800"/>
            <a:ext cx="35174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sufficiently nice PDEs and linear (or better) elements</a:t>
            </a:r>
            <a:endParaRPr lang="en-GB" dirty="0"/>
          </a:p>
        </p:txBody>
      </p:sp>
      <p:pic>
        <p:nvPicPr>
          <p:cNvPr id="24" name="Picture 23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221088"/>
            <a:ext cx="2849311" cy="2136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492896"/>
            <a:ext cx="6876256" cy="16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va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6355093" cy="476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latin typeface="Calibri" charset="0"/>
              </a:rPr>
              <a:t>Current Methodology </a:t>
            </a:r>
            <a:r>
              <a:rPr lang="en-US" sz="2400" b="1" dirty="0">
                <a:latin typeface="Calibri" charset="0"/>
              </a:rPr>
              <a:t>–</a:t>
            </a:r>
            <a:r>
              <a:rPr lang="en-GB" sz="2400" b="1" dirty="0">
                <a:latin typeface="Calibri" charset="0"/>
              </a:rPr>
              <a:t> Interpolation error estimates</a:t>
            </a:r>
            <a:br>
              <a:rPr lang="en-GB" sz="2400" b="1" dirty="0">
                <a:latin typeface="Calibri" charset="0"/>
              </a:rPr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2060848"/>
            <a:ext cx="2808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Plotting a linear function with areas of high curvature coloured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169" y="3573016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Places where a linear approximation is bad.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83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5656" y="1628800"/>
            <a:ext cx="68582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 higher dimensions, error estimate is a function of the Hessian</a:t>
            </a:r>
          </a:p>
          <a:p>
            <a:r>
              <a:rPr lang="en-GB" dirty="0" smtClean="0"/>
              <a:t> and the edge vectors.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6165304"/>
            <a:ext cx="16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“M</a:t>
            </a:r>
            <a:r>
              <a:rPr lang="en-US" dirty="0" smtClean="0"/>
              <a:t>e</a:t>
            </a:r>
            <a:r>
              <a:rPr lang="en-GB" dirty="0" err="1" smtClean="0"/>
              <a:t>sh</a:t>
            </a:r>
            <a:r>
              <a:rPr lang="en-GB" dirty="0"/>
              <a:t> </a:t>
            </a:r>
            <a:r>
              <a:rPr lang="en-GB" dirty="0" smtClean="0"/>
              <a:t>metric”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48880"/>
            <a:ext cx="5233516" cy="1707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509120"/>
            <a:ext cx="3860800" cy="100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6165304"/>
            <a:ext cx="3669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</a:t>
            </a:r>
            <a:r>
              <a:rPr lang="en-GB" b="1" dirty="0" err="1" smtClean="0"/>
              <a:t>v</a:t>
            </a:r>
            <a:r>
              <a:rPr lang="en-GB" dirty="0" err="1" smtClean="0"/>
              <a:t>s</a:t>
            </a:r>
            <a:r>
              <a:rPr lang="en-GB" dirty="0" smtClean="0"/>
              <a:t> are the edges of the mesh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643172"/>
            <a:ext cx="2272804" cy="3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0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pic>
        <p:nvPicPr>
          <p:cNvPr id="4" name="Picture 3" descr="Hess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-5794"/>
          <a:stretch/>
        </p:blipFill>
        <p:spPr>
          <a:xfrm>
            <a:off x="17771" y="1519168"/>
            <a:ext cx="5850373" cy="5850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2956" y="2204864"/>
            <a:ext cx="2927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Pick out areas of curvature in physical space or in value.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88225" y="3861048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Anistropic</a:t>
            </a:r>
            <a:r>
              <a:rPr lang="en-GB" dirty="0" smtClean="0"/>
              <a:t>:</a:t>
            </a:r>
          </a:p>
          <a:p>
            <a:r>
              <a:rPr lang="en-GB" dirty="0" smtClean="0"/>
              <a:t>Allowable scales along a front larger than </a:t>
            </a:r>
            <a:r>
              <a:rPr lang="en-GB" dirty="0" err="1" smtClean="0"/>
              <a:t>acrros</a:t>
            </a:r>
            <a:r>
              <a:rPr lang="en-GB" dirty="0" smtClean="0"/>
              <a:t>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92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988840"/>
            <a:ext cx="408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Problem</a:t>
            </a:r>
            <a:r>
              <a:rPr lang="en-GB" sz="2000" dirty="0" smtClean="0"/>
              <a:t>: we don’t know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exact</a:t>
            </a:r>
            <a:endParaRPr lang="en-GB" sz="2000" baseline="30000" dirty="0" smtClean="0"/>
          </a:p>
          <a:p>
            <a:r>
              <a:rPr lang="en-GB" sz="2000" dirty="0" smtClean="0"/>
              <a:t>Answer: Use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δ</a:t>
            </a:r>
            <a:r>
              <a:rPr lang="en-GB" sz="2000" dirty="0" smtClean="0"/>
              <a:t> instead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4797152"/>
            <a:ext cx="1868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</a:t>
            </a:r>
            <a:r>
              <a:rPr lang="en-GB" dirty="0" err="1" smtClean="0"/>
              <a:t>extremize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64" y="4589187"/>
            <a:ext cx="4257792" cy="1031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1192" y="5957339"/>
            <a:ext cx="3669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</a:t>
            </a:r>
            <a:r>
              <a:rPr lang="en-GB" b="1" dirty="0" err="1" smtClean="0"/>
              <a:t>v</a:t>
            </a:r>
            <a:r>
              <a:rPr lang="en-GB" dirty="0" err="1" smtClean="0"/>
              <a:t>s</a:t>
            </a:r>
            <a:r>
              <a:rPr lang="en-GB" dirty="0" smtClean="0"/>
              <a:t> are the edges of the mesh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72" y="5885331"/>
            <a:ext cx="3162176" cy="546842"/>
          </a:xfrm>
          <a:prstGeom prst="rect">
            <a:avLst/>
          </a:prstGeom>
        </p:spPr>
      </p:pic>
      <p:pic>
        <p:nvPicPr>
          <p:cNvPr id="9" name="Picture 8" descr="adapt_ex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3" y="1634055"/>
            <a:ext cx="3929431" cy="29470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9632" y="2852936"/>
            <a:ext cx="30706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Estimate second derivatives from the finite element data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582026" y="3717032"/>
            <a:ext cx="33500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Need a signal present in the data before we can adapt to 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51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Optimization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722294"/>
            <a:ext cx="43204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Two </a:t>
            </a:r>
            <a:r>
              <a:rPr lang="en-GB" dirty="0" err="1" smtClean="0"/>
              <a:t>possibilies</a:t>
            </a:r>
            <a:r>
              <a:rPr lang="en-GB" dirty="0" smtClean="0"/>
              <a:t> once metric is calculated: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Global </a:t>
            </a:r>
            <a:r>
              <a:rPr lang="en-GB" dirty="0" err="1" smtClean="0"/>
              <a:t>remeshing</a:t>
            </a:r>
            <a:r>
              <a:rPr lang="en-GB" dirty="0" smtClean="0"/>
              <a:t>: “Slash and burn” Delete old mesh structure and create new mesh from blank sheet of paper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Local </a:t>
            </a:r>
            <a:r>
              <a:rPr lang="en-GB" dirty="0" err="1" smtClean="0"/>
              <a:t>remeshing</a:t>
            </a:r>
            <a:r>
              <a:rPr lang="en-GB" dirty="0" smtClean="0"/>
              <a:t>: “Patch and fix” Preserve t</a:t>
            </a:r>
            <a:r>
              <a:rPr lang="en-US" dirty="0" smtClean="0"/>
              <a:t>he old mesh in regions where it is adequate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IC-FERST </a:t>
            </a:r>
            <a:r>
              <a:rPr lang="en-US" dirty="0" err="1" smtClean="0"/>
              <a:t>impliments</a:t>
            </a:r>
            <a:r>
              <a:rPr lang="en-US" dirty="0" smtClean="0"/>
              <a:t> the second option.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Advatanges</a:t>
            </a:r>
            <a:r>
              <a:rPr lang="en-US" dirty="0" smtClean="0"/>
              <a:t> in speed, data retention and parallelism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i="1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adaptivity</a:t>
            </a:r>
            <a:r>
              <a:rPr lang="en-US" dirty="0" smtClean="0"/>
              <a:t> in the regions where fixing is necessary: Add, remove nodes, reconnect nodes and move nodes.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9" name="Picture 8" descr="pain2001_p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6" b="-66656"/>
          <a:stretch/>
        </p:blipFill>
        <p:spPr>
          <a:xfrm>
            <a:off x="4122799" y="1844824"/>
            <a:ext cx="5273737" cy="7202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4288" y="3738518"/>
            <a:ext cx="1808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Pain et al. 2001</a:t>
            </a:r>
            <a:endParaRPr lang="en-GB" dirty="0"/>
          </a:p>
        </p:txBody>
      </p:sp>
      <p:pic>
        <p:nvPicPr>
          <p:cNvPr id="11" name="Picture 10" descr="piggott2009_p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62425"/>
          <a:stretch/>
        </p:blipFill>
        <p:spPr>
          <a:xfrm>
            <a:off x="3993117" y="4093616"/>
            <a:ext cx="5763459" cy="2503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25102" y="6525344"/>
            <a:ext cx="2027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Piggott et al 2009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191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dvection_exam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8024" y="2204864"/>
            <a:ext cx="3744416" cy="3056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US" dirty="0"/>
              <a:t>e</a:t>
            </a:r>
            <a:r>
              <a:rPr lang="en-GB" dirty="0" err="1"/>
              <a:t>sh</a:t>
            </a:r>
            <a:r>
              <a:rPr lang="en-GB" dirty="0"/>
              <a:t> metrics - </a:t>
            </a:r>
            <a:r>
              <a:rPr lang="en-GB" dirty="0" smtClean="0"/>
              <a:t>Metric Advection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99876" y="1817038"/>
            <a:ext cx="37680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Adaptivity</a:t>
            </a:r>
            <a:r>
              <a:rPr lang="en-GB" dirty="0" smtClean="0"/>
              <a:t> algorithm </a:t>
            </a:r>
            <a:r>
              <a:rPr lang="en-GB" dirty="0" err="1" smtClean="0"/>
              <a:t>attemps</a:t>
            </a:r>
            <a:r>
              <a:rPr lang="en-GB" dirty="0" smtClean="0"/>
              <a:t> to minimize error for given data at given time level.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Want a mesh that remains good in the future too.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For advection dominated problems, treat metric as another </a:t>
            </a:r>
            <a:r>
              <a:rPr lang="en-GB" dirty="0" err="1" smtClean="0"/>
              <a:t>advected</a:t>
            </a:r>
            <a:r>
              <a:rPr lang="en-GB" dirty="0" smtClean="0"/>
              <a:t> quantity.</a:t>
            </a:r>
          </a:p>
          <a:p>
            <a:endParaRPr lang="en-GB" dirty="0"/>
          </a:p>
          <a:p>
            <a:r>
              <a:rPr lang="en-GB" dirty="0" err="1" smtClean="0"/>
              <a:t>Extremise</a:t>
            </a:r>
            <a:r>
              <a:rPr lang="en-GB" dirty="0" smtClean="0"/>
              <a:t> for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037946"/>
            <a:ext cx="4936683" cy="839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16" y="1916832"/>
            <a:ext cx="3594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9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2411413" y="63087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>
                <a:latin typeface="Arial" charset="0"/>
              </a:rPr>
              <a:t>© Imperial College London</a:t>
            </a:r>
            <a:endParaRPr lang="en-US">
              <a:latin typeface="Arial" charset="0"/>
            </a:endParaRPr>
          </a:p>
        </p:txBody>
      </p:sp>
      <p:sp>
        <p:nvSpPr>
          <p:cNvPr id="7171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Page </a:t>
            </a:r>
            <a:fld id="{DE446625-EC69-7B46-AFA7-68279194146C}" type="slidenum">
              <a:rPr lang="en-US">
                <a:latin typeface="Arial" charset="0"/>
              </a:rPr>
              <a:pPr eaLnBrk="1" hangingPunct="1"/>
              <a:t>3</a:t>
            </a:fld>
            <a:endParaRPr lang="en-US">
              <a:latin typeface="Arial" charset="0"/>
            </a:endParaRPr>
          </a:p>
        </p:txBody>
      </p:sp>
      <p:sp>
        <p:nvSpPr>
          <p:cNvPr id="717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The goals of numerical simulation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700808"/>
            <a:ext cx="3960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 numerical simulation there are 3 key concerns: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Accuracy </a:t>
            </a:r>
            <a:r>
              <a:rPr lang="en-US" sz="2000" dirty="0" smtClean="0"/>
              <a:t>–</a:t>
            </a:r>
            <a:r>
              <a:rPr lang="en-GB" sz="2000" dirty="0" smtClean="0"/>
              <a:t> simulation is a good representation of real behaviour of the system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Stability </a:t>
            </a:r>
            <a:r>
              <a:rPr lang="en-US" sz="2000" dirty="0" smtClean="0"/>
              <a:t>–</a:t>
            </a:r>
            <a:r>
              <a:rPr lang="en-GB" sz="2000" dirty="0" smtClean="0"/>
              <a:t> answers remain physically relevant.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Cost </a:t>
            </a:r>
            <a:r>
              <a:rPr lang="en-US" sz="2000" dirty="0" smtClean="0"/>
              <a:t>–</a:t>
            </a:r>
            <a:r>
              <a:rPr lang="en-GB" sz="2000" dirty="0" smtClean="0"/>
              <a:t> Time/expense of generating solution</a:t>
            </a:r>
          </a:p>
          <a:p>
            <a:pPr marL="285750" indent="-285750">
              <a:buFont typeface="Arial"/>
              <a:buChar char="•"/>
            </a:pPr>
            <a:endParaRPr lang="en-GB" sz="2000" dirty="0"/>
          </a:p>
          <a:p>
            <a:r>
              <a:rPr lang="en-GB" sz="2000" dirty="0" smtClean="0"/>
              <a:t>Often </a:t>
            </a:r>
            <a:r>
              <a:rPr lang="en-GB" sz="2000" dirty="0" err="1" smtClean="0"/>
              <a:t>imposssible</a:t>
            </a:r>
            <a:r>
              <a:rPr lang="en-GB" sz="2000" dirty="0" smtClean="0"/>
              <a:t> to achieve all of fast, accurate &amp; robust.</a:t>
            </a:r>
            <a:endParaRPr lang="en-GB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27259690"/>
              </p:ext>
            </p:extLst>
          </p:nvPr>
        </p:nvGraphicFramePr>
        <p:xfrm>
          <a:off x="3563888" y="1741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45035254"/>
              </p:ext>
            </p:extLst>
          </p:nvPr>
        </p:nvGraphicFramePr>
        <p:xfrm>
          <a:off x="5220072" y="2389336"/>
          <a:ext cx="2759968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14647458"/>
              </p:ext>
            </p:extLst>
          </p:nvPr>
        </p:nvGraphicFramePr>
        <p:xfrm>
          <a:off x="5868144" y="2605360"/>
          <a:ext cx="1472208" cy="1968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ricEllip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3657966" cy="457245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</a:t>
            </a:r>
            <a:r>
              <a:rPr lang="en-US" dirty="0" smtClean="0"/>
              <a:t>e</a:t>
            </a:r>
            <a:r>
              <a:rPr lang="en-GB" dirty="0" err="1" smtClean="0"/>
              <a:t>sh</a:t>
            </a:r>
            <a:r>
              <a:rPr lang="en-GB" dirty="0"/>
              <a:t> </a:t>
            </a:r>
            <a:r>
              <a:rPr lang="en-GB" dirty="0" smtClean="0"/>
              <a:t>metrics </a:t>
            </a:r>
            <a:r>
              <a:rPr lang="en-US" dirty="0" smtClean="0"/>
              <a:t>–</a:t>
            </a:r>
            <a:r>
              <a:rPr lang="en-GB" dirty="0" smtClean="0"/>
              <a:t> bounding edge length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700808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</a:t>
            </a:r>
            <a:r>
              <a:rPr lang="en-US" dirty="0" smtClean="0"/>
              <a:t>s</a:t>
            </a:r>
            <a:r>
              <a:rPr lang="en-GB" dirty="0" err="1" smtClean="0"/>
              <a:t>ually</a:t>
            </a:r>
            <a:r>
              <a:rPr lang="en-GB" dirty="0" smtClean="0"/>
              <a:t> have constraints on: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</a:t>
            </a:r>
            <a:r>
              <a:rPr lang="en-GB" dirty="0" err="1"/>
              <a:t>i</a:t>
            </a:r>
            <a:r>
              <a:rPr lang="en-GB" dirty="0" err="1" smtClean="0"/>
              <a:t>nimum</a:t>
            </a:r>
            <a:r>
              <a:rPr lang="en-GB" dirty="0" smtClean="0"/>
              <a:t> edge </a:t>
            </a:r>
            <a:r>
              <a:rPr lang="en-GB" dirty="0" err="1" smtClean="0"/>
              <a:t>leng</a:t>
            </a:r>
            <a:r>
              <a:rPr lang="en-US" dirty="0" err="1" smtClean="0"/>
              <a:t>th</a:t>
            </a:r>
            <a:r>
              <a:rPr lang="en-GB" dirty="0" smtClean="0"/>
              <a:t> [cost]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Maximum edge </a:t>
            </a:r>
            <a:r>
              <a:rPr lang="en-GB" dirty="0" err="1" smtClean="0"/>
              <a:t>leng</a:t>
            </a:r>
            <a:r>
              <a:rPr lang="en-US" dirty="0" err="1" smtClean="0"/>
              <a:t>th</a:t>
            </a:r>
            <a:r>
              <a:rPr lang="en-GB" dirty="0" smtClean="0"/>
              <a:t> [accuracy]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1772816"/>
            <a:ext cx="42926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Simple </a:t>
            </a:r>
            <a:r>
              <a:rPr lang="en-US" dirty="0" smtClean="0"/>
              <a:t>–</a:t>
            </a:r>
            <a:r>
              <a:rPr lang="en-GB" dirty="0" smtClean="0"/>
              <a:t> do surgery on specified metric</a:t>
            </a:r>
          </a:p>
          <a:p>
            <a:r>
              <a:rPr lang="en-GB" dirty="0" smtClean="0"/>
              <a:t> after it’s calculated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492896"/>
            <a:ext cx="2374156" cy="714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16" y="3356992"/>
            <a:ext cx="2430368" cy="647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49080"/>
            <a:ext cx="2826419" cy="584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322034"/>
            <a:ext cx="2160240" cy="3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8" b="9849"/>
          <a:stretch/>
        </p:blipFill>
        <p:spPr>
          <a:xfrm>
            <a:off x="3995936" y="1794904"/>
            <a:ext cx="5486949" cy="43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metrics - Gradation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67544" y="177281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Often </a:t>
            </a:r>
            <a:r>
              <a:rPr lang="en-US" dirty="0"/>
              <a:t>a bad idea to have length scales changing very rapidly between </a:t>
            </a:r>
            <a:r>
              <a:rPr lang="en-US" dirty="0" err="1" smtClean="0"/>
              <a:t>neighbouring</a:t>
            </a:r>
            <a:r>
              <a:rPr lang="en-US" dirty="0" smtClean="0"/>
              <a:t> </a:t>
            </a:r>
            <a:r>
              <a:rPr lang="en-US" dirty="0"/>
              <a:t>elements. (conditioning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Post</a:t>
            </a:r>
            <a:r>
              <a:rPr lang="en-US" dirty="0"/>
              <a:t>-processing of </a:t>
            </a:r>
            <a:r>
              <a:rPr lang="en-US" dirty="0" smtClean="0"/>
              <a:t>M  </a:t>
            </a:r>
            <a:r>
              <a:rPr lang="en-US" dirty="0"/>
              <a:t>can enforce smooth increases in the metric away from minima: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397000" y="4318000"/>
            <a:ext cx="1086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Isotropic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5229200"/>
            <a:ext cx="1326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Anisotropic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25144"/>
            <a:ext cx="1540024" cy="237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877272"/>
            <a:ext cx="2145937" cy="3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_CV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440" y="1700808"/>
            <a:ext cx="6912920" cy="5109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09600"/>
            <a:ext cx="7543800" cy="638175"/>
          </a:xfrm>
        </p:spPr>
        <p:txBody>
          <a:bodyPr/>
          <a:lstStyle/>
          <a:p>
            <a:r>
              <a:rPr lang="en-GB" dirty="0" smtClean="0"/>
              <a:t>Mesh M</a:t>
            </a:r>
            <a:r>
              <a:rPr lang="en-US" dirty="0" smtClean="0"/>
              <a:t>e</a:t>
            </a:r>
            <a:r>
              <a:rPr lang="en-GB" dirty="0" err="1" smtClean="0"/>
              <a:t>trics</a:t>
            </a:r>
            <a:r>
              <a:rPr lang="en-GB" dirty="0" smtClean="0"/>
              <a:t> - Other knobs and levers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1844824"/>
            <a:ext cx="6188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Aspect ratio </a:t>
            </a:r>
            <a:r>
              <a:rPr lang="en-US" dirty="0" smtClean="0"/>
              <a:t>–</a:t>
            </a:r>
            <a:r>
              <a:rPr lang="en-GB" dirty="0" smtClean="0"/>
              <a:t>like gradation, but edges of a single element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123728" y="2492896"/>
            <a:ext cx="184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“Fixed” surfaces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52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</a:t>
            </a:r>
            <a:r>
              <a:rPr lang="en-US" dirty="0" smtClean="0"/>
              <a:t>–</a:t>
            </a:r>
            <a:r>
              <a:rPr lang="en-GB" dirty="0" smtClean="0"/>
              <a:t> Metrics </a:t>
            </a:r>
            <a:r>
              <a:rPr lang="en-US" dirty="0" smtClean="0"/>
              <a:t>–</a:t>
            </a:r>
            <a:r>
              <a:rPr lang="en-GB" dirty="0" smtClean="0"/>
              <a:t> Aside on parallelism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16832"/>
            <a:ext cx="1816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Shared Memory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436096" y="1916832"/>
            <a:ext cx="2219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Distributed Memory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48880"/>
            <a:ext cx="3847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Multiple processors shared memory (RAM/Hard disk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r>
              <a:rPr lang="en-GB" dirty="0" smtClean="0"/>
              <a:t>Threading</a:t>
            </a:r>
          </a:p>
          <a:p>
            <a:endParaRPr lang="en-GB" dirty="0"/>
          </a:p>
          <a:p>
            <a:r>
              <a:rPr lang="en-GB" dirty="0" smtClean="0"/>
              <a:t>“Painting a wall/Piano duet”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229200"/>
            <a:ext cx="4229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Communication fast, but hard to scale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Not currently implemented in IC-FERST but in use in single-phase Fluidity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6" y="3573016"/>
            <a:ext cx="3810000" cy="163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7501" y="2391833"/>
            <a:ext cx="3350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Multiple systems each have their own RAM/hard disk and communicate over a LAN.</a:t>
            </a:r>
          </a:p>
          <a:p>
            <a:endParaRPr lang="en-GB" dirty="0"/>
          </a:p>
          <a:p>
            <a:r>
              <a:rPr lang="en-GB" dirty="0" smtClean="0"/>
              <a:t>“Filming a movie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645024"/>
            <a:ext cx="2678984" cy="1705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0809" y="5291666"/>
            <a:ext cx="3037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Scales well, but communication is slow.</a:t>
            </a:r>
          </a:p>
          <a:p>
            <a:endParaRPr lang="en-GB" dirty="0"/>
          </a:p>
          <a:p>
            <a:r>
              <a:rPr lang="en-GB" dirty="0" err="1" smtClean="0"/>
              <a:t>Implimented</a:t>
            </a:r>
            <a:r>
              <a:rPr lang="en-GB" dirty="0" smtClean="0"/>
              <a:t> and under testing in IC-FERST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60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rallelAdaptivity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8561" y="1844823"/>
            <a:ext cx="6024338" cy="4896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kern="1200" dirty="0">
                <a:latin typeface="Calibri" charset="0"/>
                <a:cs typeface="Times New Roman" charset="0"/>
              </a:rPr>
              <a:t>Mesh Metrics - Parallel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9184" y="1556792"/>
            <a:ext cx="41294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IC FERST uses distributed</a:t>
            </a:r>
          </a:p>
          <a:p>
            <a:r>
              <a:rPr lang="en-US" dirty="0"/>
              <a:t>m</a:t>
            </a:r>
            <a:r>
              <a:rPr lang="en-GB" dirty="0" err="1" smtClean="0"/>
              <a:t>emory</a:t>
            </a:r>
            <a:r>
              <a:rPr lang="en-GB" dirty="0" smtClean="0"/>
              <a:t> paradigm for parallelism.</a:t>
            </a:r>
          </a:p>
          <a:p>
            <a:endParaRPr lang="en-GB" dirty="0"/>
          </a:p>
          <a:p>
            <a:r>
              <a:rPr lang="en-GB" dirty="0" smtClean="0"/>
              <a:t>Each process acts independently and</a:t>
            </a:r>
          </a:p>
          <a:p>
            <a:r>
              <a:rPr lang="en-US" dirty="0"/>
              <a:t>c</a:t>
            </a:r>
            <a:r>
              <a:rPr lang="en-GB" dirty="0" err="1" smtClean="0"/>
              <a:t>ommunicates</a:t>
            </a:r>
            <a:r>
              <a:rPr lang="en-GB" dirty="0" smtClean="0"/>
              <a:t> information as needed.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0072" y="3537856"/>
            <a:ext cx="3744416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</a:t>
            </a:r>
            <a:r>
              <a:rPr lang="en-GB" dirty="0" err="1" smtClean="0"/>
              <a:t>adaptivity</a:t>
            </a:r>
            <a:r>
              <a:rPr lang="en-GB" dirty="0" smtClean="0"/>
              <a:t> this means locking boundary nodes to other processes, then adapting the rest of the domain as in serial.</a:t>
            </a:r>
          </a:p>
          <a:p>
            <a:endParaRPr lang="en-GB" dirty="0"/>
          </a:p>
          <a:p>
            <a:r>
              <a:rPr lang="en-GB" dirty="0" smtClean="0"/>
              <a:t>Once new mesh is found, nodes are redistributed (hopefully shifting the ownership boundaries)</a:t>
            </a:r>
          </a:p>
          <a:p>
            <a:endParaRPr lang="en-GB" dirty="0"/>
          </a:p>
          <a:p>
            <a:r>
              <a:rPr lang="en-GB" dirty="0" smtClean="0"/>
              <a:t>This loop is then repeated several times.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80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daptAf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40768"/>
            <a:ext cx="7272808" cy="10291941"/>
          </a:xfrm>
          <a:prstGeom prst="rect">
            <a:avLst/>
          </a:prstGeom>
        </p:spPr>
      </p:pic>
      <p:pic>
        <p:nvPicPr>
          <p:cNvPr id="5" name="Picture 4" descr="AdaptBefo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9"/>
          <a:stretch/>
        </p:blipFill>
        <p:spPr>
          <a:xfrm>
            <a:off x="-1728032" y="1268760"/>
            <a:ext cx="6012000" cy="10495742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Current Methodology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mesh to mesh interpolation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1920" y="1772816"/>
            <a:ext cx="246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Data on old mesh</a:t>
            </a: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5868144" y="1772816"/>
            <a:ext cx="2724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Data </a:t>
            </a:r>
            <a:r>
              <a:rPr lang="en-GB" sz="2000" dirty="0"/>
              <a:t>on new</a:t>
            </a:r>
            <a:r>
              <a:rPr lang="en-GB" dirty="0"/>
              <a:t> </a:t>
            </a:r>
            <a:r>
              <a:rPr lang="en-GB" sz="2000" dirty="0" smtClean="0"/>
              <a:t>mesh?</a:t>
            </a:r>
            <a:endParaRPr lang="en-GB" sz="20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4211960" y="3645024"/>
            <a:ext cx="864096" cy="108012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rgbClr val="6E6E6F"/>
              </a:solidFill>
              <a:effectLst/>
              <a:latin typeface="Verdana" pitchFamily="32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4797152"/>
            <a:ext cx="29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4674622"/>
            <a:ext cx="29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9720" y="3861048"/>
            <a:ext cx="29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178678"/>
            <a:ext cx="29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8104" y="4149080"/>
            <a:ext cx="29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6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sistentInterpo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3861048"/>
            <a:ext cx="9144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</a:t>
            </a:r>
            <a:r>
              <a:rPr lang="en-US" dirty="0" smtClean="0"/>
              <a:t>–</a:t>
            </a:r>
            <a:r>
              <a:rPr lang="en-GB" dirty="0" smtClean="0"/>
              <a:t> Method 1 “Consistent”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484784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Set values at new nodes to be spatial value on old finite element representation</a:t>
            </a:r>
            <a:endParaRPr lang="en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300192" y="1556792"/>
            <a:ext cx="25351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Pros:</a:t>
            </a:r>
          </a:p>
          <a:p>
            <a:r>
              <a:rPr lang="en-GB" dirty="0" smtClean="0"/>
              <a:t>Cheap</a:t>
            </a:r>
          </a:p>
          <a:p>
            <a:r>
              <a:rPr lang="en-GB" dirty="0" smtClean="0"/>
              <a:t>Bounded</a:t>
            </a:r>
          </a:p>
          <a:p>
            <a:r>
              <a:rPr lang="en-US" dirty="0" smtClean="0"/>
              <a:t>G</a:t>
            </a:r>
            <a:r>
              <a:rPr lang="en-GB" dirty="0" err="1" smtClean="0"/>
              <a:t>ives</a:t>
            </a:r>
            <a:r>
              <a:rPr lang="en-GB" dirty="0" smtClean="0"/>
              <a:t> original data</a:t>
            </a:r>
          </a:p>
          <a:p>
            <a:r>
              <a:rPr lang="en-GB" dirty="0"/>
              <a:t> </a:t>
            </a:r>
            <a:r>
              <a:rPr lang="en-GB" dirty="0" smtClean="0"/>
              <a:t>  back if mesh doesn’t</a:t>
            </a:r>
          </a:p>
          <a:p>
            <a:r>
              <a:rPr lang="en-GB" dirty="0" smtClean="0"/>
              <a:t>   change</a:t>
            </a:r>
          </a:p>
          <a:p>
            <a:endParaRPr lang="en-GB" dirty="0" smtClean="0"/>
          </a:p>
          <a:p>
            <a:r>
              <a:rPr lang="en-GB" dirty="0" smtClean="0"/>
              <a:t>Cons:</a:t>
            </a:r>
          </a:p>
          <a:p>
            <a:r>
              <a:rPr lang="en-GB" dirty="0" err="1" smtClean="0"/>
              <a:t>Nonconservative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7" y="3175496"/>
            <a:ext cx="5397615" cy="7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ndyFak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30887" y="1484784"/>
            <a:ext cx="8051159" cy="5373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</a:t>
            </a:r>
            <a:r>
              <a:rPr lang="en-US" dirty="0" smtClean="0"/>
              <a:t>– Method 2 -</a:t>
            </a:r>
            <a:r>
              <a:rPr lang="en-GB" dirty="0" smtClean="0"/>
              <a:t> </a:t>
            </a:r>
            <a:r>
              <a:rPr lang="en-GB" dirty="0" err="1" smtClean="0"/>
              <a:t>Grandy</a:t>
            </a:r>
            <a:r>
              <a:rPr lang="en-GB" dirty="0" smtClean="0"/>
              <a:t>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796136" y="1844824"/>
            <a:ext cx="2520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Average mesh data onto old elements as flat functions.</a:t>
            </a:r>
          </a:p>
          <a:p>
            <a:pPr marL="342900" indent="-342900">
              <a:buAutoNum type="arabicPeriod"/>
            </a:pPr>
            <a:r>
              <a:rPr lang="en-GB" dirty="0" smtClean="0"/>
              <a:t>Calculate average on new elements</a:t>
            </a:r>
          </a:p>
          <a:p>
            <a:pPr marL="342900" indent="-342900">
              <a:buAutoNum type="arabicPeriod"/>
            </a:pPr>
            <a:r>
              <a:rPr lang="en-GB" dirty="0" smtClean="0"/>
              <a:t>Project back to original shapes.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3933056"/>
            <a:ext cx="15841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Pros:</a:t>
            </a:r>
          </a:p>
          <a:p>
            <a:r>
              <a:rPr lang="en-GB" dirty="0" smtClean="0"/>
              <a:t>Cheap(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</a:p>
          <a:p>
            <a:r>
              <a:rPr lang="en-GB" dirty="0" smtClean="0"/>
              <a:t>Bounded</a:t>
            </a:r>
          </a:p>
          <a:p>
            <a:r>
              <a:rPr lang="en-GB" dirty="0" smtClean="0"/>
              <a:t>Local</a:t>
            </a:r>
          </a:p>
          <a:p>
            <a:endParaRPr lang="en-GB" dirty="0" smtClean="0"/>
          </a:p>
          <a:p>
            <a:r>
              <a:rPr lang="en-GB" dirty="0" smtClean="0"/>
              <a:t>Cons:</a:t>
            </a:r>
          </a:p>
          <a:p>
            <a:r>
              <a:rPr lang="en-GB" dirty="0" smtClean="0"/>
              <a:t>Dissipative especially for discontinuous fields</a:t>
            </a:r>
            <a:endParaRPr lang="en-GB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2699792" y="1988840"/>
            <a:ext cx="576064" cy="864096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rgbClr val="6E6E6F"/>
              </a:solidFill>
              <a:effectLst/>
              <a:latin typeface="Verdana" pitchFamily="32" charset="0"/>
              <a:cs typeface="Times New Roman" pitchFamily="18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4355976" y="3933056"/>
            <a:ext cx="576064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rgbClr val="6E6E6F"/>
              </a:solidFill>
              <a:effectLst/>
              <a:latin typeface="Verdana" pitchFamily="32" charset="0"/>
              <a:cs typeface="Times New Roman" pitchFamily="18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2699792" y="5157192"/>
            <a:ext cx="576064" cy="936104"/>
          </a:xfrm>
          <a:prstGeom prst="lef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rgbClr val="6E6E6F"/>
              </a:solidFill>
              <a:effectLst/>
              <a:latin typeface="Verdana" pitchFamily="3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5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dirty="0" err="1" smtClean="0"/>
              <a:t>Supermeshing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67108" y="1628800"/>
            <a:ext cx="41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FE solutions/test functions piecewise smooth over mesh elements</a:t>
            </a:r>
            <a:endParaRPr lang="en-GB" sz="2000" dirty="0"/>
          </a:p>
        </p:txBody>
      </p:sp>
      <p:pic>
        <p:nvPicPr>
          <p:cNvPr id="6" name="mesh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5419" y="1668977"/>
            <a:ext cx="4755273" cy="3566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4437112"/>
            <a:ext cx="3514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Allows efficient conservative mesh to mesh interpolation via projection methods</a:t>
            </a:r>
            <a:endParaRPr lang="en-GB" sz="2000" dirty="0"/>
          </a:p>
        </p:txBody>
      </p:sp>
      <p:pic>
        <p:nvPicPr>
          <p:cNvPr id="9" name="Picture 8" descr="mesh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628800"/>
            <a:ext cx="1770634" cy="1327975"/>
          </a:xfrm>
          <a:prstGeom prst="rect">
            <a:avLst/>
          </a:prstGeom>
        </p:spPr>
      </p:pic>
      <p:pic>
        <p:nvPicPr>
          <p:cNvPr id="10" name="Picture 9" descr="mesh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628606"/>
            <a:ext cx="1824460" cy="1368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2040" y="5085184"/>
            <a:ext cx="39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P. E. Farrell &amp;</a:t>
            </a:r>
            <a:r>
              <a:rPr lang="en-US" dirty="0" smtClean="0"/>
              <a:t> </a:t>
            </a:r>
            <a:r>
              <a:rPr lang="en-US" dirty="0"/>
              <a:t>J. R. </a:t>
            </a:r>
            <a:r>
              <a:rPr lang="en-US" dirty="0" err="1"/>
              <a:t>Maddison</a:t>
            </a:r>
            <a:r>
              <a:rPr lang="en-US" dirty="0"/>
              <a:t> (2011</a:t>
            </a:r>
            <a:r>
              <a:rPr lang="en-US" dirty="0" smtClean="0"/>
              <a:t>)</a:t>
            </a:r>
          </a:p>
          <a:p>
            <a:pPr algn="ctr"/>
            <a:r>
              <a:rPr lang="en-US" dirty="0"/>
              <a:t>Computer Methods in Applied </a:t>
            </a:r>
            <a:endParaRPr lang="en-US" dirty="0" smtClean="0"/>
          </a:p>
          <a:p>
            <a:pPr algn="ctr"/>
            <a:r>
              <a:rPr lang="en-US" dirty="0" smtClean="0"/>
              <a:t>Mechanics </a:t>
            </a:r>
            <a:r>
              <a:rPr lang="en-US" dirty="0"/>
              <a:t>and Engineering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780928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Elements of </a:t>
            </a:r>
            <a:r>
              <a:rPr lang="en-GB" sz="2000" dirty="0" err="1" smtClean="0"/>
              <a:t>supermesh</a:t>
            </a:r>
            <a:r>
              <a:rPr lang="en-GB" sz="2000" dirty="0" smtClean="0"/>
              <a:t>: old variables and new test </a:t>
            </a:r>
            <a:r>
              <a:rPr lang="en-GB" sz="2000" dirty="0" err="1"/>
              <a:t>f</a:t>
            </a:r>
            <a:r>
              <a:rPr lang="en-GB" sz="2000" dirty="0" err="1" smtClean="0"/>
              <a:t>ns</a:t>
            </a:r>
            <a:r>
              <a:rPr lang="en-GB" sz="2000" dirty="0" smtClean="0"/>
              <a:t> both smooth.</a:t>
            </a:r>
          </a:p>
          <a:p>
            <a:r>
              <a:rPr lang="en-GB" sz="2000" dirty="0" smtClean="0"/>
              <a:t>No jumps.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460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kern="1200" dirty="0">
                <a:latin typeface="Calibri" charset="0"/>
                <a:cs typeface="Times New Roman" charset="0"/>
              </a:rPr>
              <a:t>Interpolation - </a:t>
            </a:r>
            <a:r>
              <a:rPr lang="en-GB" sz="2800" b="1" kern="1200" dirty="0" err="1">
                <a:latin typeface="Calibri" charset="0"/>
                <a:cs typeface="Times New Roman" charset="0"/>
              </a:rPr>
              <a:t>Galerkin</a:t>
            </a:r>
            <a:r>
              <a:rPr lang="en-GB" sz="2800" b="1" kern="1200" dirty="0">
                <a:latin typeface="Calibri" charset="0"/>
                <a:cs typeface="Times New Roman" charset="0"/>
              </a:rPr>
              <a:t> Projection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4149080"/>
            <a:ext cx="34107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Pros</a:t>
            </a:r>
            <a:endParaRPr lang="en-GB" dirty="0"/>
          </a:p>
          <a:p>
            <a:r>
              <a:rPr lang="en-GB" dirty="0" smtClean="0"/>
              <a:t>Conservative</a:t>
            </a:r>
          </a:p>
          <a:p>
            <a:r>
              <a:rPr lang="en-GB" dirty="0" smtClean="0"/>
              <a:t>Local</a:t>
            </a:r>
          </a:p>
          <a:p>
            <a:endParaRPr lang="en-GB" dirty="0" smtClean="0"/>
          </a:p>
          <a:p>
            <a:r>
              <a:rPr lang="en-GB" dirty="0" smtClean="0"/>
              <a:t>Cons</a:t>
            </a:r>
          </a:p>
          <a:p>
            <a:r>
              <a:rPr lang="en-GB" dirty="0" smtClean="0"/>
              <a:t>No bounding</a:t>
            </a:r>
          </a:p>
          <a:p>
            <a:r>
              <a:rPr lang="en-GB" dirty="0" smtClean="0"/>
              <a:t>(more) expensive</a:t>
            </a:r>
          </a:p>
          <a:p>
            <a:r>
              <a:rPr lang="en-GB" dirty="0" smtClean="0"/>
              <a:t>Questions over control volumes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95449"/>
            <a:ext cx="2196852" cy="509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502" y="1817039"/>
            <a:ext cx="374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Galerkin</a:t>
            </a:r>
            <a:r>
              <a:rPr lang="en-GB" dirty="0" smtClean="0"/>
              <a:t> Finite </a:t>
            </a:r>
            <a:r>
              <a:rPr lang="en-GB" dirty="0"/>
              <a:t>E</a:t>
            </a:r>
            <a:r>
              <a:rPr lang="en-GB" dirty="0" smtClean="0"/>
              <a:t>lement solution to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61" y="2360972"/>
            <a:ext cx="6474075" cy="707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140968"/>
            <a:ext cx="3845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Left hand side is usual mass matrix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2924944"/>
            <a:ext cx="31760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Right hand side is trickier</a:t>
            </a:r>
          </a:p>
          <a:p>
            <a:r>
              <a:rPr lang="en-GB" dirty="0" err="1" smtClean="0"/>
              <a:t>Supermeshing</a:t>
            </a:r>
            <a:r>
              <a:rPr lang="en-GB" dirty="0" smtClean="0"/>
              <a:t> to the rescue!</a:t>
            </a:r>
            <a:endParaRPr lang="en-GB" dirty="0"/>
          </a:p>
        </p:txBody>
      </p:sp>
      <p:pic>
        <p:nvPicPr>
          <p:cNvPr id="10" name="mesh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4008" y="3501008"/>
            <a:ext cx="4132684" cy="30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33785"/>
              </p:ext>
            </p:extLst>
          </p:nvPr>
        </p:nvGraphicFramePr>
        <p:xfrm>
          <a:off x="179512" y="4077072"/>
          <a:ext cx="6876256" cy="210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342"/>
                <a:gridCol w="3397642"/>
                <a:gridCol w="2448272"/>
              </a:tblGrid>
              <a:tr h="1400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Integer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Floating point</a:t>
                      </a:r>
                      <a:endParaRPr lang="en-GB" dirty="0"/>
                    </a:p>
                  </a:txBody>
                  <a:tcPr/>
                </a:tc>
              </a:tr>
              <a:tr h="349266">
                <a:tc>
                  <a:txBody>
                    <a:bodyPr/>
                    <a:lstStyle/>
                    <a:p>
                      <a:r>
                        <a:rPr lang="en-GB" dirty="0" smtClean="0"/>
                        <a:t>16 bit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-32,768 to 32,767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79208">
                <a:tc>
                  <a:txBody>
                    <a:bodyPr/>
                    <a:lstStyle/>
                    <a:p>
                      <a:r>
                        <a:rPr lang="en-GB" dirty="0" smtClean="0"/>
                        <a:t>32 bit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−2,147,483,648 to +2,147,483,647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±1.4</a:t>
                      </a:r>
                      <a:r>
                        <a:rPr lang="en-GB" baseline="0" dirty="0" smtClean="0"/>
                        <a:t> x10-45 to 3.4 x10</a:t>
                      </a:r>
                      <a:r>
                        <a:rPr lang="en-GB" baseline="30000" dirty="0" smtClean="0"/>
                        <a:t>38</a:t>
                      </a:r>
                      <a:r>
                        <a:rPr lang="en-GB" baseline="0" dirty="0" smtClean="0"/>
                        <a:t> (~7.2 sig. fig)</a:t>
                      </a:r>
                      <a:endParaRPr lang="en-GB" baseline="0" dirty="0"/>
                    </a:p>
                  </a:txBody>
                  <a:tcPr/>
                </a:tc>
              </a:tr>
              <a:tr h="697409">
                <a:tc>
                  <a:txBody>
                    <a:bodyPr/>
                    <a:lstStyle/>
                    <a:p>
                      <a:r>
                        <a:rPr lang="en-GB" dirty="0" smtClean="0"/>
                        <a:t>64 bit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−9,223,372,036,854,775,808 to +9,223,372,036,854,775,807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r>
                        <a:rPr lang="en-GB" baseline="30000" dirty="0" smtClean="0"/>
                        <a:t>-308</a:t>
                      </a:r>
                      <a:r>
                        <a:rPr lang="en-GB" baseline="0" dirty="0" smtClean="0"/>
                        <a:t> to 10</a:t>
                      </a:r>
                      <a:r>
                        <a:rPr lang="en-GB" baseline="30000" dirty="0" smtClean="0"/>
                        <a:t>308</a:t>
                      </a:r>
                      <a:r>
                        <a:rPr lang="en-GB" baseline="0" dirty="0" smtClean="0"/>
                        <a:t> ( 16 sig. fig)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Why discretize?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70080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Computers (&amp; humans) have</a:t>
            </a:r>
          </a:p>
          <a:p>
            <a:r>
              <a:rPr lang="en-GB" sz="1800" dirty="0" smtClean="0"/>
              <a:t>finite memories</a:t>
            </a:r>
          </a:p>
          <a:p>
            <a:r>
              <a:rPr lang="en-GB" sz="1800" dirty="0" smtClean="0"/>
              <a:t>PDEs contain information at infinite no. of scales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716016" y="1700808"/>
            <a:ext cx="37432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Physics in PDEs converted </a:t>
            </a:r>
          </a:p>
          <a:p>
            <a:r>
              <a:rPr lang="en-US" sz="1800" dirty="0" err="1" smtClean="0"/>
              <a:t>i</a:t>
            </a:r>
            <a:r>
              <a:rPr lang="en-GB" sz="1800" dirty="0" err="1" smtClean="0"/>
              <a:t>nto</a:t>
            </a:r>
            <a:r>
              <a:rPr lang="en-GB" sz="1800" dirty="0" smtClean="0"/>
              <a:t> linear algebra via a choice</a:t>
            </a:r>
          </a:p>
          <a:p>
            <a:r>
              <a:rPr lang="en-GB" sz="1800" dirty="0" smtClean="0"/>
              <a:t> of discretization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smtClean="0"/>
              <a:t>Finite difference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smtClean="0"/>
              <a:t>Finite Volume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smtClean="0"/>
              <a:t>Spectral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smtClean="0"/>
              <a:t>Finite element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M</a:t>
            </a:r>
            <a:r>
              <a:rPr lang="en-GB" sz="1800" dirty="0" err="1" smtClean="0"/>
              <a:t>esh</a:t>
            </a:r>
            <a:r>
              <a:rPr lang="en-GB" sz="1800" dirty="0" smtClean="0"/>
              <a:t> Free methods</a:t>
            </a:r>
            <a:endParaRPr lang="en-GB" sz="1800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smtClean="0">
                <a:latin typeface="Arial" charset="0"/>
              </a:rPr>
              <a:t>Page </a:t>
            </a:r>
            <a:fld id="{AF9690B5-9550-4B4C-B5C8-0FE8C6C1DB08}" type="slidenum">
              <a:rPr lang="en-US" smtClean="0">
                <a:latin typeface="Arial" charset="0"/>
              </a:rPr>
              <a:pPr eaLnBrk="1" hangingPunct="1"/>
              <a:t>4</a:t>
            </a:fld>
            <a:endParaRPr lang="en-US" dirty="0"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6952"/>
            <a:ext cx="2592288" cy="531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73016"/>
            <a:ext cx="2981341" cy="29894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51720" y="3573016"/>
            <a:ext cx="2880320" cy="1656184"/>
            <a:chOff x="2051720" y="3573016"/>
            <a:chExt cx="2880320" cy="1656184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27784" y="3861048"/>
              <a:ext cx="23042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Different discretization methods often combined.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27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3633" y="2240427"/>
            <a:ext cx="60546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+mn-lt"/>
              </a:rPr>
              <a:t>Q</a:t>
            </a:r>
            <a:r>
              <a:rPr lang="en-GB" sz="3200" dirty="0" smtClean="0">
                <a:latin typeface="+mn-lt"/>
              </a:rPr>
              <a:t>uestions to the room: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+mn-lt"/>
              </a:rPr>
              <a:t>What variables are worthwhile to adapt to?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 dirty="0" smtClean="0">
                <a:latin typeface="+mn-lt"/>
              </a:rPr>
              <a:t>Saturation? Pressure?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+mn-lt"/>
              </a:rPr>
              <a:t>Do the length-scales inside the absolute permeability tensor matter?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+mn-lt"/>
              </a:rPr>
              <a:t>Interpolation methods for control volumes in the fully discontinuous formulation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24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_probl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060848"/>
            <a:ext cx="5227700" cy="3920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issue with control volumes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92894" y="1628800"/>
            <a:ext cx="8627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Supermeshing</a:t>
            </a:r>
            <a:r>
              <a:rPr lang="en-GB" dirty="0" smtClean="0"/>
              <a:t> is </a:t>
            </a:r>
            <a:r>
              <a:rPr lang="en-GB" u="sng" dirty="0" smtClean="0"/>
              <a:t>much</a:t>
            </a:r>
            <a:r>
              <a:rPr lang="en-GB" dirty="0" smtClean="0"/>
              <a:t> easier with triangles/</a:t>
            </a:r>
            <a:r>
              <a:rPr lang="en-GB" dirty="0" err="1" smtClean="0"/>
              <a:t>tetrahedra</a:t>
            </a:r>
            <a:r>
              <a:rPr lang="en-GB" dirty="0" smtClean="0"/>
              <a:t> than with control volumes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760283" y="5571080"/>
            <a:ext cx="5706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Moving one node creates 3 triangles of overlap for FE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835697" y="6021288"/>
            <a:ext cx="60486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Moving one node creates 7 quadrilaterals and one triangles of overlap for CV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7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_sat_curva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72" y="2132856"/>
            <a:ext cx="5947048" cy="4460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411760" y="1772816"/>
            <a:ext cx="406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Buckley </a:t>
            </a:r>
            <a:r>
              <a:rPr lang="en-GB" dirty="0" err="1" smtClean="0"/>
              <a:t>Leverett</a:t>
            </a:r>
            <a:r>
              <a:rPr lang="en-GB" dirty="0" smtClean="0"/>
              <a:t> solution : Saturation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81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72" y="2132856"/>
            <a:ext cx="5947048" cy="4460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411760" y="1772816"/>
            <a:ext cx="518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Buckley </a:t>
            </a:r>
            <a:r>
              <a:rPr lang="en-GB" dirty="0" err="1" smtClean="0"/>
              <a:t>Leverett</a:t>
            </a:r>
            <a:r>
              <a:rPr lang="en-GB" dirty="0" smtClean="0"/>
              <a:t> solution : Relative Permeability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14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1628800"/>
            <a:ext cx="234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or pressure?</a:t>
            </a:r>
            <a:endParaRPr lang="en-GB" dirty="0"/>
          </a:p>
        </p:txBody>
      </p:sp>
      <p:pic>
        <p:nvPicPr>
          <p:cNvPr id="3" name="Picture 2" descr="perme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5659810" cy="4486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2708920"/>
            <a:ext cx="3061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phase Darcy flow through two porous media</a:t>
            </a:r>
          </a:p>
          <a:p>
            <a:endParaRPr lang="en-GB" dirty="0"/>
          </a:p>
          <a:p>
            <a:r>
              <a:rPr lang="en-GB" dirty="0" smtClean="0"/>
              <a:t>Prescribed pressure difference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55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1628800"/>
            <a:ext cx="234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or pressure?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817" y="2060848"/>
            <a:ext cx="5659809" cy="448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 r="-26077"/>
          <a:stretch/>
        </p:blipFill>
        <p:spPr>
          <a:xfrm>
            <a:off x="5400000" y="2132856"/>
            <a:ext cx="5659809" cy="4486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100" y="1938318"/>
            <a:ext cx="107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09820" y="1722294"/>
            <a:ext cx="98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07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1628800"/>
            <a:ext cx="234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or pressure?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817" y="2060848"/>
            <a:ext cx="5659809" cy="448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12" y="2060848"/>
            <a:ext cx="5659808" cy="4486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100" y="1938318"/>
            <a:ext cx="107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09820" y="1722294"/>
            <a:ext cx="98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60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1628800"/>
            <a:ext cx="234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or pressure?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817" y="2060848"/>
            <a:ext cx="5659808" cy="448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12" y="2060848"/>
            <a:ext cx="5659808" cy="4486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100" y="1938318"/>
            <a:ext cx="107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09820" y="1722294"/>
            <a:ext cx="98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46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Discussion: Choice of Variables to adapt to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1628800"/>
            <a:ext cx="234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 or pressure?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817" y="2060848"/>
            <a:ext cx="5659808" cy="4486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13" y="2060848"/>
            <a:ext cx="5659806" cy="4486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100" y="1938318"/>
            <a:ext cx="107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09820" y="1722294"/>
            <a:ext cx="98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Velocity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6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2411413" y="63087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>
                <a:latin typeface="Arial" charset="0"/>
              </a:rPr>
              <a:t>© Imperial College London</a:t>
            </a:r>
            <a:endParaRPr lang="en-US">
              <a:latin typeface="Arial" charset="0"/>
            </a:endParaRP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250825" y="63087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Page </a:t>
            </a:r>
            <a:fld id="{075EA2BE-54EB-6940-9BE2-AA767B8D7D79}" type="slidenum">
              <a:rPr lang="en-US">
                <a:latin typeface="Arial" charset="0"/>
              </a:rPr>
              <a:pPr eaLnBrk="1" hangingPunct="1"/>
              <a:t>49</a:t>
            </a:fld>
            <a:endParaRPr lang="en-US">
              <a:latin typeface="Arial" charset="0"/>
            </a:endParaRPr>
          </a:p>
        </p:txBody>
      </p:sp>
      <p:sp>
        <p:nvSpPr>
          <p:cNvPr id="30724" name="Rectangle 4"/>
          <p:cNvSpPr txBox="1">
            <a:spLocks noChangeArrowheads="1"/>
          </p:cNvSpPr>
          <p:nvPr/>
        </p:nvSpPr>
        <p:spPr bwMode="auto">
          <a:xfrm>
            <a:off x="285750" y="428625"/>
            <a:ext cx="87153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endParaRPr lang="en-GB" sz="2800" b="1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0725" name="TextBox 7"/>
          <p:cNvSpPr txBox="1">
            <a:spLocks noChangeArrowheads="1"/>
          </p:cNvSpPr>
          <p:nvPr/>
        </p:nvSpPr>
        <p:spPr bwMode="auto">
          <a:xfrm>
            <a:off x="611188" y="1773238"/>
            <a:ext cx="80645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040404"/>
                </a:solidFill>
              </a:rPr>
              <a:t>Any </a:t>
            </a:r>
            <a:r>
              <a:rPr lang="en-US" sz="2400" b="1" dirty="0" smtClean="0">
                <a:solidFill>
                  <a:srgbClr val="040404"/>
                </a:solidFill>
              </a:rPr>
              <a:t>further points?</a:t>
            </a:r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r>
              <a:rPr lang="en-US" sz="2400" b="1" dirty="0">
                <a:solidFill>
                  <a:srgbClr val="040404"/>
                </a:solidFill>
              </a:rPr>
              <a:t>Thank you very much for your </a:t>
            </a:r>
            <a:r>
              <a:rPr lang="en-US" sz="2400" b="1" dirty="0" smtClean="0">
                <a:solidFill>
                  <a:srgbClr val="040404"/>
                </a:solidFill>
              </a:rPr>
              <a:t>input</a:t>
            </a:r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eaLnBrk="1" hangingPunct="1"/>
            <a:endParaRPr lang="en-US" sz="2400" b="1" dirty="0">
              <a:solidFill>
                <a:srgbClr val="040404"/>
              </a:solidFill>
            </a:endParaRPr>
          </a:p>
          <a:p>
            <a:pPr algn="r" eaLnBrk="1" hangingPunct="1"/>
            <a:r>
              <a:rPr lang="en-US" sz="2400" b="1" dirty="0" smtClean="0">
                <a:solidFill>
                  <a:srgbClr val="0070C0"/>
                </a:solidFill>
                <a:latin typeface="Courier New" charset="0"/>
                <a:cs typeface="Courier New" charset="0"/>
                <a:hlinkClick r:id="rId4"/>
              </a:rPr>
              <a:t>j.percival@imperial.ac.uk</a:t>
            </a:r>
            <a:endParaRPr lang="en-US" sz="2400" b="1" dirty="0" smtClean="0">
              <a:solidFill>
                <a:srgbClr val="0070C0"/>
              </a:solidFill>
              <a:latin typeface="Courier New" charset="0"/>
              <a:cs typeface="Courier New" charset="0"/>
            </a:endParaRPr>
          </a:p>
          <a:p>
            <a:pPr algn="r" eaLnBrk="1" hangingPunct="1"/>
            <a:r>
              <a:rPr lang="en-US" sz="2400" b="1" dirty="0" smtClean="0">
                <a:solidFill>
                  <a:srgbClr val="0070C0"/>
                </a:solidFill>
                <a:latin typeface="Courier New" charset="0"/>
                <a:cs typeface="Courier New" charset="0"/>
              </a:rPr>
              <a:t>Room 4.85 RSM</a:t>
            </a:r>
            <a:endParaRPr lang="en-US" sz="2400" b="1" dirty="0">
              <a:solidFill>
                <a:srgbClr val="0070C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7" name="FlowPastAMCG-NEW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0"/>
            <a:ext cx="44767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Finite Differences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1484784"/>
            <a:ext cx="4164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Finite differences </a:t>
            </a:r>
            <a:r>
              <a:rPr lang="en-US" dirty="0" smtClean="0"/>
              <a:t>–</a:t>
            </a:r>
            <a:r>
              <a:rPr lang="en-GB" dirty="0" smtClean="0"/>
              <a:t> Schoolboy calculus</a:t>
            </a:r>
            <a:endParaRPr lang="en-GB" dirty="0"/>
          </a:p>
        </p:txBody>
      </p:sp>
      <p:pic>
        <p:nvPicPr>
          <p:cNvPr id="4" name="Picture 3" descr="fin_di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955402"/>
            <a:ext cx="7344816" cy="489654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44208" y="4653136"/>
            <a:ext cx="2880320" cy="1713676"/>
            <a:chOff x="2051720" y="3573016"/>
            <a:chExt cx="2880320" cy="1713676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7784" y="3717032"/>
              <a:ext cx="23042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Implementation is usually simpler (&amp; more accurate) on structured uniform meshes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16832"/>
            <a:ext cx="5183560" cy="437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780928"/>
            <a:ext cx="2914403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212976"/>
            <a:ext cx="2737408" cy="1734939"/>
          </a:xfrm>
          <a:prstGeom prst="rect">
            <a:avLst/>
          </a:prstGeom>
        </p:spPr>
      </p:pic>
      <p:pic>
        <p:nvPicPr>
          <p:cNvPr id="21" name="Picture 20" descr="eclipse_dom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40" y="4293096"/>
            <a:ext cx="2968224" cy="2181319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Finite Volumes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856" y="1628800"/>
            <a:ext cx="1685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“Lego science”</a:t>
            </a:r>
            <a:endParaRPr lang="en-GB" dirty="0"/>
          </a:p>
        </p:txBody>
      </p:sp>
      <p:pic>
        <p:nvPicPr>
          <p:cNvPr id="6" name="Picture 5" descr="FVex_cr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7632848" cy="108014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44208" y="5085184"/>
            <a:ext cx="2880320" cy="1656184"/>
            <a:chOff x="2051720" y="3573016"/>
            <a:chExt cx="2880320" cy="165618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3861048"/>
              <a:ext cx="2304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Needs coupling to alternative method</a:t>
              </a:r>
            </a:p>
            <a:p>
              <a:r>
                <a:rPr lang="en-US" dirty="0">
                  <a:solidFill>
                    <a:srgbClr val="040404"/>
                  </a:solidFill>
                </a:rPr>
                <a:t>f</a:t>
              </a:r>
              <a:r>
                <a:rPr lang="en-GB" dirty="0" smtClean="0">
                  <a:solidFill>
                    <a:srgbClr val="040404"/>
                  </a:solidFill>
                </a:rPr>
                <a:t>or derivatives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496" y="5013176"/>
            <a:ext cx="2880320" cy="1656184"/>
            <a:chOff x="2051720" y="3501008"/>
            <a:chExt cx="2880320" cy="16561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2051720" y="3501008"/>
              <a:ext cx="2664296" cy="1656184"/>
            </a:xfrm>
            <a:prstGeom prst="roundRect">
              <a:avLst/>
            </a:prstGeom>
            <a:solidFill>
              <a:srgbClr val="80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>
                <a:alpha val="59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7784" y="3861048"/>
              <a:ext cx="2304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Bonus!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Ensures local conservation for (almost) free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4626930" cy="859159"/>
          </a:xfrm>
          <a:prstGeom prst="rect">
            <a:avLst/>
          </a:prstGeom>
        </p:spPr>
      </p:pic>
      <p:pic>
        <p:nvPicPr>
          <p:cNvPr id="22" name="Picture 21" descr="lego_outcro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86" y="1986376"/>
            <a:ext cx="2929078" cy="22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ec_ex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564" y="1988840"/>
            <a:ext cx="6137676" cy="4603257"/>
          </a:xfrm>
          <a:prstGeom prst="rect">
            <a:avLst/>
          </a:prstGeom>
        </p:spPr>
      </p:pic>
      <p:pic>
        <p:nvPicPr>
          <p:cNvPr id="4" name="Picture 3" descr="spec_ex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276872"/>
            <a:ext cx="5976664" cy="4482498"/>
          </a:xfrm>
          <a:prstGeom prst="rect">
            <a:avLst/>
          </a:prstGeom>
        </p:spPr>
      </p:pic>
      <p:pic>
        <p:nvPicPr>
          <p:cNvPr id="6" name="Picture 5" descr="spec_ex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663" y="2204864"/>
            <a:ext cx="5683751" cy="4262813"/>
          </a:xfrm>
          <a:prstGeom prst="rect">
            <a:avLst/>
          </a:prstGeom>
        </p:spPr>
      </p:pic>
      <p:pic>
        <p:nvPicPr>
          <p:cNvPr id="14" name="Picture 13" descr="spec_ex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348880"/>
            <a:ext cx="5280587" cy="3960440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+mn-lt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+mn-lt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+mn-lt"/>
              </a:rPr>
              <a:t> Spectral Methods</a:t>
            </a:r>
            <a:endParaRPr lang="en-GB" sz="2800" b="1" dirty="0">
              <a:solidFill>
                <a:srgbClr val="C51538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864" y="1628800"/>
            <a:ext cx="3795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Spectral methods </a:t>
            </a:r>
            <a:r>
              <a:rPr lang="en-US" dirty="0" smtClean="0"/>
              <a:t>–</a:t>
            </a:r>
            <a:r>
              <a:rPr lang="en-GB" dirty="0" smtClean="0"/>
              <a:t> basis functions 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6084168" y="5013176"/>
            <a:ext cx="3059832" cy="1656184"/>
            <a:chOff x="2051720" y="3645024"/>
            <a:chExt cx="3059832" cy="165618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051720" y="3645024"/>
              <a:ext cx="2880320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3861048"/>
              <a:ext cx="24837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Doesn’t much like boundary conditions or complex geometries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91" y="2780928"/>
            <a:ext cx="3909005" cy="13681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437112"/>
            <a:ext cx="3619930" cy="6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les_of_Scil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01" y="3887723"/>
            <a:ext cx="4433671" cy="2709629"/>
          </a:xfrm>
          <a:prstGeom prst="rect">
            <a:avLst/>
          </a:prstGeom>
        </p:spPr>
      </p:pic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Background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Finite Elements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1628800"/>
            <a:ext cx="7884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Couple basis functions </a:t>
            </a:r>
          </a:p>
          <a:p>
            <a:r>
              <a:rPr lang="en-GB" sz="2800" dirty="0"/>
              <a:t> </a:t>
            </a:r>
            <a:r>
              <a:rPr lang="en-GB" sz="2800" dirty="0" smtClean="0"/>
              <a:t>                 + partition into simple shapes </a:t>
            </a:r>
            <a:endParaRPr lang="en-GB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28184" y="4941168"/>
            <a:ext cx="2736304" cy="1656184"/>
            <a:chOff x="2051720" y="3573016"/>
            <a:chExt cx="2736304" cy="16561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2051720" y="3573016"/>
              <a:ext cx="2664296" cy="16561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7784" y="3861048"/>
              <a:ext cx="21602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Warning!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Lots of maths being skipped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(weak forms, test functions, etc.)</a:t>
              </a:r>
            </a:p>
          </p:txBody>
        </p:sp>
      </p:grpSp>
      <p:pic>
        <p:nvPicPr>
          <p:cNvPr id="5" name="p1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930" y="4509120"/>
            <a:ext cx="3092078" cy="2336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32859"/>
            <a:ext cx="5576540" cy="10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5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0 spheres_DEM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143" y="2348880"/>
            <a:ext cx="3035703" cy="2952328"/>
          </a:xfrm>
          <a:prstGeom prst="rect">
            <a:avLst/>
          </a:prstGeom>
        </p:spPr>
      </p:pic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1630363"/>
            <a:ext cx="1728787" cy="503237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ea typeface="MS PGothic" charset="0"/>
              </a:rPr>
              <a:t>FEM</a:t>
            </a:r>
          </a:p>
        </p:txBody>
      </p:sp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15363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845836" name="Picture 12" descr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708275"/>
            <a:ext cx="3152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5840" name="Rectangle 16"/>
          <p:cNvSpPr>
            <a:spLocks noChangeArrowheads="1"/>
          </p:cNvSpPr>
          <p:nvPr/>
        </p:nvSpPr>
        <p:spPr bwMode="auto">
          <a:xfrm>
            <a:off x="5651500" y="1630363"/>
            <a:ext cx="22336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eaLnBrk="0" hangingPunct="0"/>
            <a:r>
              <a:rPr lang="en-GB" sz="3600" dirty="0">
                <a:solidFill>
                  <a:srgbClr val="C51538"/>
                </a:solidFill>
                <a:latin typeface="Arial" charset="0"/>
                <a:cs typeface="Arial" charset="0"/>
              </a:rPr>
              <a:t>DEM</a:t>
            </a:r>
          </a:p>
        </p:txBody>
      </p:sp>
      <p:sp>
        <p:nvSpPr>
          <p:cNvPr id="845841" name="Rectangle 17"/>
          <p:cNvSpPr>
            <a:spLocks noChangeArrowheads="1"/>
          </p:cNvSpPr>
          <p:nvPr/>
        </p:nvSpPr>
        <p:spPr bwMode="auto">
          <a:xfrm>
            <a:off x="4210050" y="1630363"/>
            <a:ext cx="22336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eaLnBrk="0" hangingPunct="0"/>
            <a:r>
              <a:rPr lang="en-GB" sz="3600">
                <a:solidFill>
                  <a:srgbClr val="C51538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838200" y="609600"/>
            <a:ext cx="7543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Cambria"/>
                <a:ea typeface="ＭＳ Ｐゴシック" charset="0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C51538"/>
                </a:solidFill>
                <a:latin typeface="Impact" pitchFamily="34" charset="0"/>
              </a:defRPr>
            </a:lvl9pPr>
          </a:lstStyle>
          <a:p>
            <a:pPr algn="ctr"/>
            <a:r>
              <a:rPr lang="en-GB" dirty="0" smtClean="0">
                <a:latin typeface="+mn-lt"/>
              </a:rPr>
              <a:t>Background - Mesh Free Methods - DEM</a:t>
            </a:r>
            <a:endParaRPr lang="en-GB" dirty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084168" y="5013176"/>
            <a:ext cx="3059832" cy="1656184"/>
            <a:chOff x="2051720" y="3645024"/>
            <a:chExt cx="3059832" cy="16561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2051720" y="3645024"/>
              <a:ext cx="2880320" cy="1656184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267744" y="3789040"/>
              <a:ext cx="360040" cy="108012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339752" y="3933056"/>
              <a:ext cx="216024" cy="216024"/>
            </a:xfrm>
            <a:prstGeom prst="ellipse">
              <a:avLst/>
            </a:prstGeom>
            <a:solidFill>
              <a:srgbClr val="FF0000">
                <a:alpha val="2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339752" y="4221088"/>
              <a:ext cx="216024" cy="216024"/>
            </a:xfrm>
            <a:prstGeom prst="ellipse">
              <a:avLst/>
            </a:prstGeom>
            <a:solidFill>
              <a:srgbClr val="FFCC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339752" y="4509120"/>
              <a:ext cx="216024" cy="216024"/>
            </a:xfrm>
            <a:prstGeom prst="ellipse">
              <a:avLst/>
            </a:prstGeom>
            <a:solidFill>
              <a:srgbClr val="00FF00">
                <a:alpha val="26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smtClean="0">
                <a:ln>
                  <a:noFill/>
                </a:ln>
                <a:solidFill>
                  <a:srgbClr val="6E6E6F"/>
                </a:solidFill>
                <a:effectLst/>
                <a:latin typeface="Verdana" pitchFamily="32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27784" y="3861048"/>
              <a:ext cx="24837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40404"/>
                  </a:solidFill>
                </a:rPr>
                <a:t>Notice!</a:t>
              </a:r>
            </a:p>
            <a:p>
              <a:r>
                <a:rPr lang="en-GB" dirty="0" smtClean="0">
                  <a:solidFill>
                    <a:srgbClr val="040404"/>
                  </a:solidFill>
                </a:rPr>
                <a:t>Slides from (and questions to)</a:t>
              </a:r>
            </a:p>
            <a:p>
              <a:r>
                <a:rPr lang="en-GB" dirty="0" err="1" smtClean="0">
                  <a:solidFill>
                    <a:srgbClr val="040404"/>
                  </a:solidFill>
                </a:rPr>
                <a:t>Jiansheng</a:t>
              </a:r>
              <a:r>
                <a:rPr lang="en-GB" dirty="0" smtClean="0">
                  <a:solidFill>
                    <a:srgbClr val="040404"/>
                  </a:solidFill>
                </a:rPr>
                <a:t> Xiang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607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500" objId="16"/>
        <p14:stopEvt time="10910" objId="1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9.1|10.6"/>
</p:tagLst>
</file>

<file path=ppt/theme/theme1.xml><?xml version="1.0" encoding="utf-8"?>
<a:theme xmlns:a="http://schemas.openxmlformats.org/drawingml/2006/main" name="icmf">
  <a:themeElements>
    <a:clrScheme name="Standarddesign 2">
      <a:dk1>
        <a:srgbClr val="6C7070"/>
      </a:dk1>
      <a:lt1>
        <a:srgbClr val="FFFFFF"/>
      </a:lt1>
      <a:dk2>
        <a:srgbClr val="003D81"/>
      </a:dk2>
      <a:lt2>
        <a:srgbClr val="009067"/>
      </a:lt2>
      <a:accent1>
        <a:srgbClr val="C51638"/>
      </a:accent1>
      <a:accent2>
        <a:srgbClr val="47226C"/>
      </a:accent2>
      <a:accent3>
        <a:srgbClr val="FFFFFF"/>
      </a:accent3>
      <a:accent4>
        <a:srgbClr val="5B5F5F"/>
      </a:accent4>
      <a:accent5>
        <a:srgbClr val="DFABAE"/>
      </a:accent5>
      <a:accent6>
        <a:srgbClr val="3F1E61"/>
      </a:accent6>
      <a:hlink>
        <a:srgbClr val="003966"/>
      </a:hlink>
      <a:folHlink>
        <a:srgbClr val="E68E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rgbClr val="6E6E6F"/>
            </a:solidFill>
            <a:effectLst/>
            <a:latin typeface="Verdana" pitchFamily="32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rgbClr val="6E6E6F"/>
            </a:solidFill>
            <a:effectLst/>
            <a:latin typeface="Verdana" pitchFamily="32" charset="0"/>
            <a:cs typeface="Times New Roman" pitchFamily="18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6C7070"/>
        </a:dk1>
        <a:lt1>
          <a:srgbClr val="FFFFFF"/>
        </a:lt1>
        <a:dk2>
          <a:srgbClr val="003D81"/>
        </a:dk2>
        <a:lt2>
          <a:srgbClr val="009067"/>
        </a:lt2>
        <a:accent1>
          <a:srgbClr val="C51638"/>
        </a:accent1>
        <a:accent2>
          <a:srgbClr val="47226C"/>
        </a:accent2>
        <a:accent3>
          <a:srgbClr val="FFFFFF"/>
        </a:accent3>
        <a:accent4>
          <a:srgbClr val="5B5F5F"/>
        </a:accent4>
        <a:accent5>
          <a:srgbClr val="DFABAE"/>
        </a:accent5>
        <a:accent6>
          <a:srgbClr val="3F1E61"/>
        </a:accent6>
        <a:hlink>
          <a:srgbClr val="003966"/>
        </a:hlink>
        <a:folHlink>
          <a:srgbClr val="E68E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icmf.potx</Template>
  <TotalTime>29194</TotalTime>
  <Words>1784</Words>
  <Application>Microsoft Macintosh PowerPoint</Application>
  <PresentationFormat>On-screen Show (4:3)</PresentationFormat>
  <Paragraphs>385</Paragraphs>
  <Slides>49</Slides>
  <Notes>2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icmf</vt:lpstr>
      <vt:lpstr>Pathways Towards Unstructured Mesh Adaptivity  for Reservoir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FEM</vt:lpstr>
      <vt:lpstr>PowerPoint Presentation</vt:lpstr>
      <vt:lpstr>Mesh Free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An example of Mesh Adaptivity</vt:lpstr>
      <vt:lpstr>Mesh Adaptivity: Faster &amp; more accurate solutions</vt:lpstr>
      <vt:lpstr>PowerPoint Presentation</vt:lpstr>
      <vt:lpstr>PowerPoint Presentation</vt:lpstr>
      <vt:lpstr>PowerPoint Presentation</vt:lpstr>
      <vt:lpstr>PowerPoint Presentation</vt:lpstr>
      <vt:lpstr>Current Methodology – Interpolation error estimates </vt:lpstr>
      <vt:lpstr>PowerPoint Presentation</vt:lpstr>
      <vt:lpstr>PowerPoint Presentation</vt:lpstr>
      <vt:lpstr>PowerPoint Presentation</vt:lpstr>
      <vt:lpstr>PowerPoint Presentation</vt:lpstr>
      <vt:lpstr>Mesh metrics - Metric Advection</vt:lpstr>
      <vt:lpstr>Mesh metrics – bounding edge length</vt:lpstr>
      <vt:lpstr>Mesh metrics - Gradation</vt:lpstr>
      <vt:lpstr>Mesh Metrics - Other knobs and levers</vt:lpstr>
      <vt:lpstr>Mesh – Metrics – Aside on parallelism</vt:lpstr>
      <vt:lpstr>Mesh Metrics - Parallel</vt:lpstr>
      <vt:lpstr>PowerPoint Presentation</vt:lpstr>
      <vt:lpstr>Interpolation – Method 1 “Consistent” Interpolation</vt:lpstr>
      <vt:lpstr>Interpolation – Method 2 - Grandy Interpolation</vt:lpstr>
      <vt:lpstr>Supermeshing</vt:lpstr>
      <vt:lpstr>Interpolation - Galerkin Projection</vt:lpstr>
      <vt:lpstr>Discussion</vt:lpstr>
      <vt:lpstr>The issue with control volumes</vt:lpstr>
      <vt:lpstr>Discussion: Choice of Variables to adapt to</vt:lpstr>
      <vt:lpstr>Discussion: Choice of Variables to adapt to</vt:lpstr>
      <vt:lpstr>Discussion: Choice of Variables to adapt to</vt:lpstr>
      <vt:lpstr>Discussion: Choice of Variables to adapt to</vt:lpstr>
      <vt:lpstr>Discussion: Choice of Variables to adapt to</vt:lpstr>
      <vt:lpstr>Discussion: Choice of Variables to adapt to</vt:lpstr>
      <vt:lpstr>Discussion: Choice of Variables to adapt to</vt:lpstr>
      <vt:lpstr>PowerPoint Presentation</vt:lpstr>
    </vt:vector>
  </TitlesOfParts>
  <Company>Publications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Imperial College London</dc:title>
  <cp:lastModifiedBy>James Percival</cp:lastModifiedBy>
  <cp:revision>543</cp:revision>
  <dcterms:modified xsi:type="dcterms:W3CDTF">2014-11-12T15:31:12Z</dcterms:modified>
</cp:coreProperties>
</file>